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77" r:id="rId2"/>
    <p:sldId id="308" r:id="rId3"/>
    <p:sldId id="307" r:id="rId4"/>
    <p:sldId id="278" r:id="rId5"/>
    <p:sldId id="279" r:id="rId6"/>
    <p:sldId id="284" r:id="rId7"/>
    <p:sldId id="282" r:id="rId8"/>
    <p:sldId id="280" r:id="rId9"/>
    <p:sldId id="283" r:id="rId10"/>
    <p:sldId id="286" r:id="rId11"/>
    <p:sldId id="285" r:id="rId12"/>
    <p:sldId id="287" r:id="rId13"/>
    <p:sldId id="288" r:id="rId14"/>
    <p:sldId id="304" r:id="rId15"/>
    <p:sldId id="303" r:id="rId16"/>
    <p:sldId id="305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06" r:id="rId27"/>
    <p:sldId id="346" r:id="rId28"/>
    <p:sldId id="290" r:id="rId29"/>
    <p:sldId id="351" r:id="rId30"/>
    <p:sldId id="289" r:id="rId31"/>
    <p:sldId id="291" r:id="rId32"/>
    <p:sldId id="293" r:id="rId33"/>
    <p:sldId id="294" r:id="rId34"/>
    <p:sldId id="295" r:id="rId35"/>
    <p:sldId id="296" r:id="rId36"/>
    <p:sldId id="298" r:id="rId37"/>
    <p:sldId id="297" r:id="rId38"/>
    <p:sldId id="299" r:id="rId39"/>
    <p:sldId id="362" r:id="rId40"/>
    <p:sldId id="342" r:id="rId41"/>
    <p:sldId id="340" r:id="rId42"/>
    <p:sldId id="341" r:id="rId43"/>
    <p:sldId id="348" r:id="rId44"/>
    <p:sldId id="347" r:id="rId45"/>
    <p:sldId id="349" r:id="rId46"/>
    <p:sldId id="343" r:id="rId47"/>
    <p:sldId id="344" r:id="rId48"/>
    <p:sldId id="345" r:id="rId49"/>
    <p:sldId id="350" r:id="rId50"/>
    <p:sldId id="300" r:id="rId51"/>
    <p:sldId id="301" r:id="rId52"/>
    <p:sldId id="333" r:id="rId53"/>
    <p:sldId id="334" r:id="rId54"/>
    <p:sldId id="363" r:id="rId55"/>
    <p:sldId id="364" r:id="rId56"/>
    <p:sldId id="339" r:id="rId57"/>
    <p:sldId id="335" r:id="rId58"/>
    <p:sldId id="337" r:id="rId59"/>
    <p:sldId id="336" r:id="rId60"/>
    <p:sldId id="338" r:id="rId61"/>
    <p:sldId id="302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256" r:id="rId75"/>
    <p:sldId id="352" r:id="rId76"/>
    <p:sldId id="353" r:id="rId77"/>
    <p:sldId id="354" r:id="rId78"/>
    <p:sldId id="355" r:id="rId79"/>
    <p:sldId id="366" r:id="rId80"/>
    <p:sldId id="367" r:id="rId81"/>
    <p:sldId id="356" r:id="rId82"/>
    <p:sldId id="359" r:id="rId83"/>
    <p:sldId id="360" r:id="rId84"/>
    <p:sldId id="357" r:id="rId85"/>
    <p:sldId id="361" r:id="rId86"/>
    <p:sldId id="358" r:id="rId87"/>
    <p:sldId id="368" r:id="rId88"/>
    <p:sldId id="369" r:id="rId89"/>
    <p:sldId id="370" r:id="rId90"/>
    <p:sldId id="371" r:id="rId91"/>
    <p:sldId id="372" r:id="rId92"/>
    <p:sldId id="373" r:id="rId93"/>
    <p:sldId id="365" r:id="rId94"/>
    <p:sldId id="374" r:id="rId95"/>
    <p:sldId id="375" r:id="rId96"/>
    <p:sldId id="376" r:id="rId97"/>
    <p:sldId id="377" r:id="rId98"/>
    <p:sldId id="378" r:id="rId99"/>
    <p:sldId id="260" r:id="rId100"/>
    <p:sldId id="261" r:id="rId101"/>
    <p:sldId id="263" r:id="rId102"/>
    <p:sldId id="262" r:id="rId103"/>
    <p:sldId id="264" r:id="rId104"/>
    <p:sldId id="265" r:id="rId105"/>
    <p:sldId id="266" r:id="rId106"/>
    <p:sldId id="267" r:id="rId107"/>
    <p:sldId id="268" r:id="rId108"/>
    <p:sldId id="269" r:id="rId109"/>
    <p:sldId id="270" r:id="rId110"/>
    <p:sldId id="271" r:id="rId111"/>
    <p:sldId id="272" r:id="rId112"/>
    <p:sldId id="273" r:id="rId113"/>
    <p:sldId id="274" r:id="rId114"/>
    <p:sldId id="275" r:id="rId115"/>
    <p:sldId id="276" r:id="rId116"/>
    <p:sldId id="382" r:id="rId117"/>
    <p:sldId id="380" r:id="rId118"/>
    <p:sldId id="381" r:id="rId119"/>
    <p:sldId id="379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uru, Jitendra (Cognizant)" initials="AJ(" lastIdx="1" clrIdx="0">
    <p:extLst>
      <p:ext uri="{19B8F6BF-5375-455C-9EA6-DF929625EA0E}">
        <p15:presenceInfo xmlns:p15="http://schemas.microsoft.com/office/powerpoint/2012/main" userId="S-1-5-21-1178368992-402679808-390482200-180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3399"/>
    <a:srgbClr val="00CC99"/>
    <a:srgbClr val="66FF99"/>
    <a:srgbClr val="FF99CC"/>
    <a:srgbClr val="FF7C80"/>
    <a:srgbClr val="FF9966"/>
    <a:srgbClr val="99FF33"/>
    <a:srgbClr val="FF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774" autoAdjust="0"/>
  </p:normalViewPr>
  <p:slideViewPr>
    <p:cSldViewPr snapToGrid="0">
      <p:cViewPr varScale="1">
        <p:scale>
          <a:sx n="54" d="100"/>
          <a:sy n="54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6T16:11:11.03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104F3-403C-4DAF-93F2-F39897E331D1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DE2BC-5F03-42A3-9874-DF24EBE84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-ci.org/display/JENKINS/GitHub+Integration+Plugin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5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1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8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9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41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2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 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cut -d : -f1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--global user.name "Jitendra A“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--global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user.email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"jiten@edureka.com“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–list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the 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doesn’t transfer tags to remote servers.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v1.5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–tags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 tags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tag -d v1.4-lw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checkout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2.0.0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-b version2 v2.0.0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4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 XXX https://www.linuxtechi.com/install-configure-jenkins-on-centos-7-rhel-7/</a:t>
            </a:r>
          </a:p>
          <a:p>
            <a:r>
              <a:rPr lang="en-US" dirty="0" smtClean="0"/>
              <a:t> yum install java</a:t>
            </a:r>
          </a:p>
          <a:p>
            <a:r>
              <a:rPr lang="en-US" dirty="0" smtClean="0"/>
              <a:t> /bin/java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yum install maven</a:t>
            </a:r>
          </a:p>
          <a:p>
            <a:r>
              <a:rPr lang="en-US" dirty="0" smtClean="0"/>
              <a:t> /bin/</a:t>
            </a:r>
            <a:r>
              <a:rPr lang="en-US" dirty="0" err="1" smtClean="0"/>
              <a:t>mvn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yum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 /bin/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JAVAHOME, MAVEN HOME and GIT EXECUTABLE PATH</a:t>
            </a:r>
          </a:p>
          <a:p>
            <a:r>
              <a:rPr lang="en-US" dirty="0" smtClean="0"/>
              <a:t> http://ec2-34-221-200-12.us-west-2.compute.amazonaws.com:8080/configureTools/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EC2 PASSWORD LOGIN</a:t>
            </a:r>
          </a:p>
          <a:p>
            <a:r>
              <a:rPr lang="en-US" dirty="0" smtClean="0"/>
              <a:t> https://aws.amazon.com/premiumsupport/knowledge-center/ec2-password-login/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JENKINS DOWNLOAD</a:t>
            </a:r>
          </a:p>
          <a:p>
            <a:r>
              <a:rPr lang="en-US" dirty="0" smtClean="0"/>
              <a:t> https://jenkins.io/download/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aG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centos</a:t>
            </a:r>
          </a:p>
          <a:p>
            <a:r>
              <a:rPr lang="en-US" dirty="0" smtClean="0"/>
              <a:t> echo "Current date is $(date)"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exec -it </a:t>
            </a:r>
            <a:r>
              <a:rPr lang="en-US" dirty="0" err="1" smtClean="0"/>
              <a:t>containername</a:t>
            </a:r>
            <a:r>
              <a:rPr lang="en-US" dirty="0" smtClean="0"/>
              <a:t> 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Variables </a:t>
            </a:r>
          </a:p>
          <a:p>
            <a:r>
              <a:rPr lang="en-US" dirty="0" smtClean="0"/>
              <a:t> NAME=Jitendra</a:t>
            </a:r>
          </a:p>
          <a:p>
            <a:r>
              <a:rPr lang="en-US" dirty="0" smtClean="0"/>
              <a:t> echo $NAME</a:t>
            </a:r>
          </a:p>
          <a:p>
            <a:r>
              <a:rPr lang="en-US" dirty="0" smtClean="0"/>
              <a:t> Jitendra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echo "Hello $NAME, Current date and time is $(date)"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Redirection to file</a:t>
            </a:r>
          </a:p>
          <a:p>
            <a:r>
              <a:rPr lang="en-US" dirty="0" smtClean="0"/>
              <a:t> echo "Hello $NAME, Current date and time is $(date)" /</a:t>
            </a:r>
            <a:r>
              <a:rPr lang="en-US" dirty="0" err="1" smtClean="0"/>
              <a:t>tmp</a:t>
            </a:r>
            <a:r>
              <a:rPr lang="en-US" dirty="0" smtClean="0"/>
              <a:t>/info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**** Remember username and password for </a:t>
            </a:r>
            <a:r>
              <a:rPr lang="en-US" dirty="0" err="1" smtClean="0"/>
              <a:t>linux</a:t>
            </a:r>
            <a:r>
              <a:rPr lang="en-US" dirty="0" smtClean="0"/>
              <a:t> in AWS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vi script.sh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echo Hello, $FIRSTNAME $LASTNAME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execute this script </a:t>
            </a:r>
            <a:r>
              <a:rPr lang="en-US" dirty="0" err="1" smtClean="0"/>
              <a:t>i</a:t>
            </a:r>
            <a:r>
              <a:rPr lang="en-US" dirty="0" smtClean="0"/>
              <a:t> will have an error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+x script.sh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</a:t>
            </a:r>
          </a:p>
          <a:p>
            <a:r>
              <a:rPr lang="en-US" dirty="0" smtClean="0"/>
              <a:t> Hello,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 Jitendra 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FIRSTNAME=$1</a:t>
            </a:r>
          </a:p>
          <a:p>
            <a:r>
              <a:rPr lang="en-US" dirty="0" smtClean="0"/>
              <a:t> LASTNAME=$2</a:t>
            </a:r>
          </a:p>
          <a:p>
            <a:r>
              <a:rPr lang="en-US" dirty="0" smtClean="0"/>
              <a:t> echo Hello, $FIRSTNAME $LASTNAME</a:t>
            </a:r>
          </a:p>
          <a:p>
            <a:endParaRPr lang="en-US" dirty="0" smtClean="0"/>
          </a:p>
          <a:p>
            <a:r>
              <a:rPr lang="en-US" dirty="0" smtClean="0"/>
              <a:t> How to we configure parameters rather than passing it to script </a:t>
            </a:r>
            <a:r>
              <a:rPr lang="en-US" dirty="0" err="1" smtClean="0"/>
              <a:t>commandline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Selete</a:t>
            </a:r>
            <a:r>
              <a:rPr lang="en-US" dirty="0" smtClean="0"/>
              <a:t> Parameters checkbox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String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 List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 Boolean </a:t>
            </a:r>
            <a:r>
              <a:rPr lang="en-US" dirty="0" err="1" smtClean="0"/>
              <a:t>params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SSH Plugin</a:t>
            </a:r>
          </a:p>
          <a:p>
            <a:r>
              <a:rPr lang="en-US" dirty="0" smtClean="0"/>
              <a:t>Maven Integration</a:t>
            </a:r>
          </a:p>
          <a:p>
            <a:r>
              <a:rPr lang="en-US" dirty="0" smtClean="0"/>
              <a:t>Selenium Integration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Integration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 On! Create your first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Job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 your first Job's output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execute a bash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 from Jenkins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parameters to your Job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create a Jenkins 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 with your script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basic logic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Maven Plugin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GIT Plugin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clone a GIT/GITHUB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 from Jenkins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Execute test maven using Jenkins</a:t>
            </a:r>
          </a:p>
          <a:p>
            <a:endParaRPr lang="en-US" dirty="0" smtClean="0"/>
          </a:p>
          <a:p>
            <a:r>
              <a:rPr lang="en-US" dirty="0" smtClean="0"/>
              <a:t>When ever code is pushed</a:t>
            </a:r>
            <a:r>
              <a:rPr lang="en-US" baseline="0" dirty="0" smtClean="0"/>
              <a:t> to master trigger a maven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9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dirty="0" err="1" smtClean="0"/>
              <a:t>ssh</a:t>
            </a:r>
            <a:r>
              <a:rPr lang="en-US" dirty="0" smtClean="0"/>
              <a:t> plugin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Jenkins </a:t>
            </a:r>
            <a:r>
              <a:rPr lang="en-US" dirty="0" err="1" smtClean="0"/>
              <a:t>ssh</a:t>
            </a:r>
            <a:r>
              <a:rPr lang="en-US" dirty="0" smtClean="0"/>
              <a:t> slave plugin</a:t>
            </a:r>
          </a:p>
          <a:p>
            <a:r>
              <a:rPr lang="en-US" dirty="0" smtClean="0"/>
              <a:t>Jenkins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plugin</a:t>
            </a:r>
          </a:p>
          <a:p>
            <a:endParaRPr lang="en-US" dirty="0" smtClean="0"/>
          </a:p>
          <a:p>
            <a:r>
              <a:rPr lang="en-US" dirty="0" smtClean="0"/>
              <a:t>Create your first Jenkins Job</a:t>
            </a:r>
          </a:p>
          <a:p>
            <a:endParaRPr lang="en-US" dirty="0" smtClean="0"/>
          </a:p>
          <a:p>
            <a:r>
              <a:rPr lang="en-US" dirty="0" smtClean="0"/>
              <a:t>echo “Hello Jenkins“</a:t>
            </a:r>
          </a:p>
          <a:p>
            <a:r>
              <a:rPr lang="en-US" dirty="0" smtClean="0"/>
              <a:t>echo "Current date is $(date)“</a:t>
            </a:r>
          </a:p>
          <a:p>
            <a:endParaRPr lang="en-US" dirty="0" smtClean="0"/>
          </a:p>
          <a:p>
            <a:r>
              <a:rPr lang="en-US" dirty="0" smtClean="0"/>
              <a:t>NAME=Jitendra</a:t>
            </a:r>
          </a:p>
          <a:p>
            <a:r>
              <a:rPr lang="en-US" dirty="0" smtClean="0"/>
              <a:t> echo $NAME</a:t>
            </a:r>
          </a:p>
          <a:p>
            <a:endParaRPr lang="en-US" dirty="0" smtClean="0"/>
          </a:p>
          <a:p>
            <a:r>
              <a:rPr lang="en-US" dirty="0" smtClean="0"/>
              <a:t>echo "Hello $NAME, Current date and time is $(date)“</a:t>
            </a:r>
          </a:p>
          <a:p>
            <a:endParaRPr lang="en-US" dirty="0" smtClean="0"/>
          </a:p>
          <a:p>
            <a:r>
              <a:rPr lang="en-US" dirty="0" smtClean="0"/>
              <a:t>echo "Hello $NAME, Current date and time is $(date)" /</a:t>
            </a:r>
            <a:r>
              <a:rPr lang="en-US" dirty="0" err="1" smtClean="0"/>
              <a:t>tmp</a:t>
            </a:r>
            <a:r>
              <a:rPr lang="en-US" dirty="0" smtClean="0"/>
              <a:t>/info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Redirect your first Job's output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vi script.sh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echo Hello, $FIRSTNAME $LASTNAME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execute this script </a:t>
            </a:r>
            <a:r>
              <a:rPr lang="en-US" dirty="0" err="1" smtClean="0"/>
              <a:t>i</a:t>
            </a:r>
            <a:r>
              <a:rPr lang="en-US" dirty="0" smtClean="0"/>
              <a:t> will have an error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+x script.sh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</a:t>
            </a:r>
          </a:p>
          <a:p>
            <a:r>
              <a:rPr lang="en-US" dirty="0" smtClean="0"/>
              <a:t> Hello,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 Jitendra 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FIRSTNAME=$1</a:t>
            </a:r>
          </a:p>
          <a:p>
            <a:r>
              <a:rPr lang="en-US" dirty="0" smtClean="0"/>
              <a:t> LASTNAME=$2</a:t>
            </a:r>
          </a:p>
          <a:p>
            <a:r>
              <a:rPr lang="en-US" dirty="0" smtClean="0"/>
              <a:t> echo Hello, $FIRSTNAME $LASTNAME</a:t>
            </a:r>
          </a:p>
          <a:p>
            <a:endParaRPr lang="en-US" dirty="0" smtClean="0"/>
          </a:p>
          <a:p>
            <a:r>
              <a:rPr lang="en-US" dirty="0" smtClean="0"/>
              <a:t>Jenkins</a:t>
            </a:r>
            <a:r>
              <a:rPr lang="en-US" baseline="0" dirty="0" smtClean="0"/>
              <a:t> With GIT</a:t>
            </a:r>
            <a:endParaRPr lang="en-US" dirty="0" smtClean="0"/>
          </a:p>
          <a:p>
            <a:r>
              <a:rPr lang="en-US" dirty="0" smtClean="0"/>
              <a:t>Jenkins With Maven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Jenkins</a:t>
            </a:r>
          </a:p>
          <a:p>
            <a:r>
              <a:rPr lang="en-US" dirty="0" smtClean="0"/>
              <a:t>Manage</a:t>
            </a:r>
            <a:r>
              <a:rPr lang="en-US" baseline="0" dirty="0" smtClean="0"/>
              <a:t> Nodes</a:t>
            </a:r>
          </a:p>
          <a:p>
            <a:r>
              <a:rPr lang="en-US" baseline="0" dirty="0" smtClean="0"/>
              <a:t>New Node</a:t>
            </a:r>
          </a:p>
          <a:p>
            <a:r>
              <a:rPr lang="en-US" baseline="0" dirty="0" smtClean="0"/>
              <a:t>Enter root </a:t>
            </a:r>
            <a:r>
              <a:rPr lang="en-US" baseline="0" dirty="0" err="1" smtClean="0"/>
              <a:t>dir</a:t>
            </a:r>
            <a:r>
              <a:rPr lang="en-US" baseline="0" dirty="0" smtClean="0"/>
              <a:t> in new node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/lib/Jenkins</a:t>
            </a:r>
          </a:p>
          <a:p>
            <a:r>
              <a:rPr lang="en-US" baseline="0" dirty="0" smtClean="0"/>
              <a:t>Enter Host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172.31.22.250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Credentials – Go to add credentials page and add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 and user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verifying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Vefification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Strategy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 label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Node  - &gt; </a:t>
            </a:r>
            <a:r>
              <a:rPr lang="en-US" dirty="0" smtClean="0"/>
              <a:t>Remote file system root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jenkins</a:t>
            </a:r>
            <a:r>
              <a:rPr lang="en-US" dirty="0" smtClean="0"/>
              <a:t> does not exist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the node and change permissions to </a:t>
            </a:r>
            <a:r>
              <a:rPr lang="en-US" baseline="0" dirty="0" err="1" smtClean="0"/>
              <a:t>chown</a:t>
            </a:r>
            <a:r>
              <a:rPr lang="en-US" baseline="0" dirty="0" smtClean="0"/>
              <a:t> –R </a:t>
            </a:r>
            <a:r>
              <a:rPr lang="en-US" baseline="0" dirty="0" err="1" smtClean="0"/>
              <a:t>centos:centos</a:t>
            </a:r>
            <a:r>
              <a:rPr lang="en-US" baseline="0" dirty="0" smtClean="0"/>
              <a:t>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/lib/Jenkins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GitHub Integration Plugin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Jenkins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System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 Jenkins URL http://ec2-3-17-76-189.us-east-2.compute.amazonaws.com:8080/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</a:p>
          <a:p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https://github.com/project-blockbuster/DTHWebApplication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</a:t>
            </a:r>
          </a:p>
          <a:p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Webhooks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URL http://ec2-18-221-190-221.us-east-2.compute.amazonaws.com:8080/github-webhook/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</a:p>
          <a:p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sng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4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3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agent section specifies where the entire Pipeline, or a specific stage, will execute in the Jenkins environment depending on where the agent section is placed. </a:t>
            </a:r>
          </a:p>
          <a:p>
            <a:endParaRPr lang="en-US" dirty="0" smtClean="0"/>
          </a:p>
          <a:p>
            <a:r>
              <a:rPr lang="en-US" dirty="0" smtClean="0"/>
              <a:t>The section must be defined at the top-level inside the pipeline block, but stage-level usage is optional.</a:t>
            </a:r>
          </a:p>
          <a:p>
            <a:endParaRPr lang="en-US" dirty="0" smtClean="0"/>
          </a:p>
          <a:p>
            <a:r>
              <a:rPr lang="en-US" dirty="0" smtClean="0"/>
              <a:t>https://jenkins.io/doc/book/pipeline/syntax/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5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https://docs.docker.com/engine/docker-overview/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03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https://docs.docker.com/engine/docker-overview/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yum install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-it centos bash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images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–a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attach 58b07b100159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 + P + Q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a user-defined bridge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network create my-net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3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you to allocate resources — such as CPU time, system memory, network bandwidth, or combinations of these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6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you to allocate resources — such as CPU time, system memory, network bandwidth, or combinations of these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0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3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2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3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0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3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0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6F316-C66D-4324-B493-6A5CF23415B6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3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gif"/><Relationship Id="rId4" Type="http://schemas.openxmlformats.org/officeDocument/2006/relationships/image" Target="../media/image17.jp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586501" y="3836467"/>
            <a:ext cx="4749079" cy="2973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55853" y="142874"/>
            <a:ext cx="1332524" cy="13325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CICD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74"/>
            <a:ext cx="2161972" cy="4165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6146" name="Picture 2" descr="Image result for java cod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61" y="662237"/>
            <a:ext cx="2194564" cy="15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reposito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82" y="702601"/>
            <a:ext cx="2136853" cy="149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Image result for jenki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57" y="1098227"/>
            <a:ext cx="2308313" cy="15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code pack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8767" y="1507327"/>
            <a:ext cx="1227786" cy="12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77187" y="258943"/>
            <a:ext cx="2797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VERSION CONTROL (GIT)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2391913"/>
            <a:ext cx="3016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WRITES CODE </a:t>
            </a:r>
          </a:p>
          <a:p>
            <a:r>
              <a:rPr lang="en-US" sz="2000" b="1" dirty="0"/>
              <a:t>	 </a:t>
            </a:r>
            <a:r>
              <a:rPr lang="en-US" sz="2000" b="1" dirty="0" smtClean="0"/>
              <a:t>        &amp; </a:t>
            </a:r>
          </a:p>
          <a:p>
            <a:r>
              <a:rPr lang="en-US" sz="2000" b="1" dirty="0" smtClean="0"/>
              <a:t>                 UNIT TEST</a:t>
            </a:r>
            <a:endParaRPr lang="en-US" sz="2000" b="1" dirty="0"/>
          </a:p>
        </p:txBody>
      </p:sp>
      <p:sp>
        <p:nvSpPr>
          <p:cNvPr id="6" name="Cloud 5"/>
          <p:cNvSpPr/>
          <p:nvPr/>
        </p:nvSpPr>
        <p:spPr>
          <a:xfrm>
            <a:off x="985115" y="3923948"/>
            <a:ext cx="10978367" cy="2885576"/>
          </a:xfrm>
          <a:prstGeom prst="cloud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011996" y="4422597"/>
            <a:ext cx="2510298" cy="1913118"/>
            <a:chOff x="4582741" y="2573302"/>
            <a:chExt cx="2646101" cy="2411179"/>
          </a:xfrm>
        </p:grpSpPr>
        <p:pic>
          <p:nvPicPr>
            <p:cNvPr id="6158" name="Picture 14" descr="Image result for unit testi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099" y="2573302"/>
              <a:ext cx="2473387" cy="207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582741" y="4409294"/>
              <a:ext cx="2646101" cy="575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63669" y="4583224"/>
            <a:ext cx="2346448" cy="1752491"/>
            <a:chOff x="1728336" y="3659171"/>
            <a:chExt cx="2473387" cy="2208735"/>
          </a:xfrm>
        </p:grpSpPr>
        <p:pic>
          <p:nvPicPr>
            <p:cNvPr id="6152" name="Picture 8" descr="Image result for java eclipse compile erro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336" y="3659171"/>
              <a:ext cx="2473387" cy="178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997377" y="5467796"/>
              <a:ext cx="1807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CODE COMPILE</a:t>
              </a:r>
              <a:endParaRPr lang="en-US" sz="2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24173" y="4249208"/>
            <a:ext cx="2711407" cy="1676494"/>
            <a:chOff x="7010583" y="3106880"/>
            <a:chExt cx="2858090" cy="2112952"/>
          </a:xfrm>
        </p:grpSpPr>
        <p:pic>
          <p:nvPicPr>
            <p:cNvPr id="6156" name="Picture 12" descr="Related ima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583" y="3106880"/>
              <a:ext cx="2858090" cy="178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165642" y="4819722"/>
              <a:ext cx="2603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INTEGRATION TESTING</a:t>
              </a:r>
              <a:endParaRPr lang="en-US" sz="2000" b="1" dirty="0"/>
            </a:p>
          </p:txBody>
        </p:sp>
      </p:grpSp>
      <p:sp>
        <p:nvSpPr>
          <p:cNvPr id="11" name="Oval 10"/>
          <p:cNvSpPr/>
          <p:nvPr/>
        </p:nvSpPr>
        <p:spPr>
          <a:xfrm>
            <a:off x="5265027" y="3097223"/>
            <a:ext cx="2570493" cy="14323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CI </a:t>
            </a:r>
            <a:r>
              <a:rPr lang="en-US" dirty="0" smtClean="0"/>
              <a:t>CONTINOUS INTEGRATION</a:t>
            </a:r>
            <a:endParaRPr lang="en-US" dirty="0"/>
          </a:p>
        </p:txBody>
      </p:sp>
      <p:sp>
        <p:nvSpPr>
          <p:cNvPr id="12" name="Notched Right Arrow 11"/>
          <p:cNvSpPr/>
          <p:nvPr/>
        </p:nvSpPr>
        <p:spPr>
          <a:xfrm>
            <a:off x="2759138" y="1288646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Notched Right Arrow 26"/>
          <p:cNvSpPr/>
          <p:nvPr/>
        </p:nvSpPr>
        <p:spPr>
          <a:xfrm>
            <a:off x="6221977" y="134484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Image result for code pack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1012" y="1511854"/>
            <a:ext cx="1227786" cy="12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/>
        </p:nvSpPr>
        <p:spPr>
          <a:xfrm>
            <a:off x="9995272" y="85453"/>
            <a:ext cx="2165103" cy="1420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CD </a:t>
            </a:r>
            <a:r>
              <a:rPr lang="en-US" dirty="0" smtClean="0"/>
              <a:t>CONTINOUS DELIVERY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22989" y="3529845"/>
            <a:ext cx="4636589" cy="2864866"/>
            <a:chOff x="5794531" y="3331598"/>
            <a:chExt cx="4636589" cy="2864866"/>
          </a:xfrm>
        </p:grpSpPr>
        <p:pic>
          <p:nvPicPr>
            <p:cNvPr id="6164" name="Picture 20" descr="Image result for ansible continuous deployment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805" y="3895517"/>
              <a:ext cx="2910315" cy="230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794531" y="3331598"/>
              <a:ext cx="30139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CONTINOUS DEPLOYMENT</a:t>
              </a:r>
              <a:endParaRPr lang="en-US" sz="2000" b="1" dirty="0"/>
            </a:p>
          </p:txBody>
        </p:sp>
      </p:grpSp>
      <p:sp>
        <p:nvSpPr>
          <p:cNvPr id="35" name="Notched Right Arrow 34"/>
          <p:cNvSpPr/>
          <p:nvPr/>
        </p:nvSpPr>
        <p:spPr>
          <a:xfrm rot="5400000">
            <a:off x="8108314" y="295050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66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3716853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4672401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5608240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47794" y="4194664"/>
            <a:ext cx="3016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CONTINOUS MONITORING</a:t>
            </a:r>
            <a:endParaRPr lang="en-US" sz="2000" b="1" dirty="0"/>
          </a:p>
        </p:txBody>
      </p:sp>
      <p:pic>
        <p:nvPicPr>
          <p:cNvPr id="6168" name="Picture 24" descr="Image result for nagio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85" y="4630489"/>
            <a:ext cx="1368425" cy="9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Image result for splunk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22" y="5468063"/>
            <a:ext cx="1302951" cy="3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91" y="5949429"/>
            <a:ext cx="1727013" cy="9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Notched Right Arrow 45"/>
          <p:cNvSpPr/>
          <p:nvPr/>
        </p:nvSpPr>
        <p:spPr>
          <a:xfrm rot="10800000">
            <a:off x="3311171" y="499761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240637" y="4303342"/>
            <a:ext cx="3399651" cy="103920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374713" y="5375941"/>
            <a:ext cx="3324905" cy="76843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374712" y="5094027"/>
            <a:ext cx="3265576" cy="24605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42 0.2456 L -0.02643 0.39468 L -0.21758 0.43148 L -0.43372 0.31898 " pathEditMode="relative" ptsTypes="AAAAA">
                                      <p:cBhvr>
                                        <p:cTn id="9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01329 0.27176 L -0.022 0.41297 L -0.22057 0.46019 L -0.43073 0.44954 " pathEditMode="relative" ptsTypes="AAA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00886 0.25348 L -0.025 0.40787 L -0.21627 0.44445 L -0.42799 0.59352 " pathEditMode="relative" ptsTypes="AAAAA">
                                      <p:cBhvr>
                                        <p:cTn id="10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0" grpId="0"/>
      <p:bldP spid="21" grpId="0"/>
      <p:bldP spid="6" grpId="0" animBg="1"/>
      <p:bldP spid="6" grpId="1" animBg="1"/>
      <p:bldP spid="11" grpId="0" animBg="1"/>
      <p:bldP spid="11" grpId="1" animBg="1"/>
      <p:bldP spid="12" grpId="0" animBg="1"/>
      <p:bldP spid="27" grpId="0" animBg="1"/>
      <p:bldP spid="31" grpId="0" animBg="1"/>
      <p:bldP spid="35" grpId="0" animBg="1"/>
      <p:bldP spid="42" grpId="0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50" y="0"/>
            <a:ext cx="3587742" cy="3872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96514"/>
            <a:ext cx="2767853" cy="15592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84378" y="1245182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WITH_BUTTON   1a5eb8b4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84378" y="1846729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WITHOUT_BUTTON   c1e4be4b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0144 -0.27454 L 0.32943 -0.26157 " pathEditMode="relative" ptsTypes="A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6 -8.51852E-6 L 0.00144 -0.42616 L 0.32357 -0.41065 " pathEditMode="relative" ptsTypes="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 animBg="1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79974" y="4526418"/>
            <a:ext cx="2368191" cy="1418104"/>
            <a:chOff x="5510299" y="5423503"/>
            <a:chExt cx="2368191" cy="141810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299" y="5423503"/>
              <a:ext cx="2368191" cy="1418104"/>
            </a:xfrm>
            <a:prstGeom prst="rect">
              <a:avLst/>
            </a:prstGeom>
          </p:spPr>
        </p:pic>
        <p:pic>
          <p:nvPicPr>
            <p:cNvPr id="49" name="Picture 2" descr="Image result for ansi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604" y="5652211"/>
              <a:ext cx="1995004" cy="56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" y="896050"/>
            <a:ext cx="2605157" cy="141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19" y="896050"/>
            <a:ext cx="2605157" cy="141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7" y="896050"/>
            <a:ext cx="2605157" cy="1418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5" y="895210"/>
            <a:ext cx="2605157" cy="141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32" y="895210"/>
            <a:ext cx="2605157" cy="141810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6200000" flipV="1">
            <a:off x="2845895" y="135179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6909568" y="135095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V="1">
            <a:off x="3849389" y="2373215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5894290" y="2363830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930321" y="3331040"/>
            <a:ext cx="2040756" cy="698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/>
          <p:cNvSpPr/>
          <p:nvPr/>
        </p:nvSpPr>
        <p:spPr>
          <a:xfrm>
            <a:off x="72247" y="3829733"/>
            <a:ext cx="4142109" cy="686285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Need 5 virtual machines to be provisioned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7021" y="3980329"/>
            <a:ext cx="4093568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Install OS Patch in All Systems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72" y="1038059"/>
            <a:ext cx="713420" cy="7134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16" y="1037219"/>
            <a:ext cx="713420" cy="7134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4" y="1061929"/>
            <a:ext cx="713420" cy="71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2" y="1046819"/>
            <a:ext cx="713420" cy="713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30" y="1063693"/>
            <a:ext cx="713420" cy="713420"/>
          </a:xfrm>
          <a:prstGeom prst="rect">
            <a:avLst/>
          </a:prstGeom>
        </p:spPr>
      </p:pic>
      <p:sp>
        <p:nvSpPr>
          <p:cNvPr id="45" name="Rounded Rectangular Callout 44"/>
          <p:cNvSpPr/>
          <p:nvPr/>
        </p:nvSpPr>
        <p:spPr>
          <a:xfrm>
            <a:off x="8047558" y="4954369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Deploy Application ex: leave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8029628" y="5937054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Security Compliance ex: firewall 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102268" y="5082149"/>
            <a:ext cx="3379654" cy="1229004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Orchestration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ex: Shutdown 2,4 while upgrading 1,3,5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586553" y="21885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52910" y="15093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5719604" y="728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7785625" y="24477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9765489" y="2437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71480" y="5127135"/>
            <a:ext cx="1471584" cy="1488141"/>
            <a:chOff x="3570645" y="5127135"/>
            <a:chExt cx="1255206" cy="1488141"/>
          </a:xfrm>
        </p:grpSpPr>
        <p:pic>
          <p:nvPicPr>
            <p:cNvPr id="54" name="Picture 4" descr="Image result for fil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645" y="5127135"/>
              <a:ext cx="1091912" cy="148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611672" y="5788542"/>
              <a:ext cx="1214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PLAYBOOK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94516" y="3545565"/>
            <a:ext cx="1320350" cy="1488141"/>
            <a:chOff x="3594516" y="3545565"/>
            <a:chExt cx="1320350" cy="1488141"/>
          </a:xfrm>
        </p:grpSpPr>
        <p:pic>
          <p:nvPicPr>
            <p:cNvPr id="2052" name="Picture 4" descr="Image result for fil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516" y="3545565"/>
              <a:ext cx="1320350" cy="148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607392" y="4184143"/>
              <a:ext cx="130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INVENTORY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7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46" grpId="0" animBg="1"/>
      <p:bldP spid="46" grpId="1" animBg="1"/>
      <p:bldP spid="4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6165" y="5576047"/>
            <a:ext cx="3926541" cy="681318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LINUX – SSH</a:t>
            </a:r>
          </a:p>
          <a:p>
            <a:r>
              <a:rPr lang="en-US" sz="1800" dirty="0" smtClean="0"/>
              <a:t>WINDOWS – PowerShell Remoting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840784" y="985833"/>
            <a:ext cx="10674110" cy="1114450"/>
            <a:chOff x="798536" y="803994"/>
            <a:chExt cx="10674110" cy="1114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36" y="803995"/>
              <a:ext cx="1628997" cy="11144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841" y="803995"/>
              <a:ext cx="1628997" cy="11144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925" y="803995"/>
              <a:ext cx="1628997" cy="11144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787" y="803994"/>
              <a:ext cx="1628997" cy="11144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9" y="803994"/>
              <a:ext cx="1628997" cy="111444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5" y="5018822"/>
            <a:ext cx="1628997" cy="111444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98536" y="488436"/>
            <a:ext cx="7628288" cy="5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INVENTORY</a:t>
            </a:r>
            <a:endParaRPr lang="en-US" sz="4000" dirty="0"/>
          </a:p>
        </p:txBody>
      </p:sp>
      <p:sp>
        <p:nvSpPr>
          <p:cNvPr id="12" name="Oval Callout 11"/>
          <p:cNvSpPr/>
          <p:nvPr/>
        </p:nvSpPr>
        <p:spPr>
          <a:xfrm>
            <a:off x="5106716" y="3085891"/>
            <a:ext cx="3944469" cy="1810871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DO I KNOW THE INFORMATION ABOUT THE TARGET SYSTEMS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53051" y="4512193"/>
            <a:ext cx="1956758" cy="2127707"/>
            <a:chOff x="2346375" y="4765325"/>
            <a:chExt cx="2266305" cy="2103881"/>
          </a:xfrm>
        </p:grpSpPr>
        <p:pic>
          <p:nvPicPr>
            <p:cNvPr id="3076" name="Picture 4" descr="Image result for fi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500" y="4964206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346375" y="4765325"/>
              <a:ext cx="2266305" cy="3977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smtClean="0"/>
                <a:t>INVENTORY FILE</a:t>
              </a:r>
              <a:endParaRPr lang="en-US" sz="2400" dirty="0"/>
            </a:p>
          </p:txBody>
        </p:sp>
      </p:grpSp>
      <p:sp>
        <p:nvSpPr>
          <p:cNvPr id="14" name="AutoShape 6" descr="Image result for ansib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Image result for ansi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2963" y="5234802"/>
            <a:ext cx="442805" cy="4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Elbow Connector 32"/>
          <p:cNvCxnSpPr/>
          <p:nvPr/>
        </p:nvCxnSpPr>
        <p:spPr>
          <a:xfrm rot="5400000" flipH="1" flipV="1">
            <a:off x="5360975" y="2454779"/>
            <a:ext cx="3411342" cy="21845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V="1">
            <a:off x="3166618" y="2451400"/>
            <a:ext cx="3411342" cy="21845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flipV="1">
            <a:off x="8158927" y="1882414"/>
            <a:ext cx="2275991" cy="1661266"/>
          </a:xfrm>
          <a:prstGeom prst="bentConnector3">
            <a:avLst>
              <a:gd name="adj1" fmla="val 99629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378570" y="1564197"/>
            <a:ext cx="2391642" cy="1979726"/>
          </a:xfrm>
          <a:prstGeom prst="bentConnector3">
            <a:avLst>
              <a:gd name="adj1" fmla="val -22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974365" y="1864485"/>
            <a:ext cx="0" cy="1661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04635 0.04005 C 0.05599 0.04908 0.07057 0.05394 0.0858 0.05394 C 0.10312 0.05394 0.11705 0.04908 0.12669 0.04005 L 0.17317 -2.96296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7" y="729173"/>
            <a:ext cx="3931974" cy="5863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09" y="2624564"/>
            <a:ext cx="7176299" cy="39680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6787" y="150811"/>
            <a:ext cx="7628288" cy="5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INVENTORY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837509" y="198418"/>
            <a:ext cx="40839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 Location: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</a:t>
            </a:r>
          </a:p>
          <a:p>
            <a:endParaRPr lang="en-US" dirty="0" smtClean="0"/>
          </a:p>
          <a:p>
            <a:r>
              <a:rPr lang="en-US" b="1" dirty="0" smtClean="0"/>
              <a:t>INVENTORY PARAMETERS</a:t>
            </a:r>
          </a:p>
          <a:p>
            <a:endParaRPr lang="en-US" dirty="0" smtClean="0"/>
          </a:p>
          <a:p>
            <a:r>
              <a:rPr lang="en-US" b="1" dirty="0" err="1" smtClean="0"/>
              <a:t>ansible_connection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winrm</a:t>
            </a:r>
            <a:r>
              <a:rPr lang="en-US" dirty="0" smtClean="0"/>
              <a:t>/localhost</a:t>
            </a:r>
          </a:p>
          <a:p>
            <a:r>
              <a:rPr lang="en-US" b="1" dirty="0" err="1" smtClean="0"/>
              <a:t>ansible_port</a:t>
            </a:r>
            <a:r>
              <a:rPr lang="en-US" b="1" dirty="0" smtClean="0"/>
              <a:t>:</a:t>
            </a:r>
            <a:r>
              <a:rPr lang="en-US" dirty="0" smtClean="0"/>
              <a:t> 22/5986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nsible_user</a:t>
            </a:r>
            <a:r>
              <a:rPr lang="en-US" b="1" dirty="0" smtClean="0"/>
              <a:t>:</a:t>
            </a:r>
            <a:r>
              <a:rPr lang="en-US" dirty="0" smtClean="0"/>
              <a:t> root/administrator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nsible_ssh_pass</a:t>
            </a:r>
            <a:r>
              <a:rPr lang="en-US" b="1" dirty="0" smtClean="0"/>
              <a:t>:</a:t>
            </a:r>
            <a:r>
              <a:rPr lang="en-US" dirty="0" smtClean="0"/>
              <a:t>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 PLAYBOOKS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10158"/>
            <a:ext cx="4096599" cy="4476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01" y="1910157"/>
            <a:ext cx="5488564" cy="44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 Playbook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Playbook – A Single YAML File</a:t>
            </a:r>
          </a:p>
          <a:p>
            <a:pPr lvl="1"/>
            <a:r>
              <a:rPr lang="en-US" dirty="0" smtClean="0"/>
              <a:t>Play – Defines a set of activities (tasks) to be run on hosts.</a:t>
            </a:r>
          </a:p>
          <a:p>
            <a:pPr lvl="2"/>
            <a:r>
              <a:rPr lang="en-US" dirty="0" smtClean="0"/>
              <a:t>Task – An action to be performed on the host</a:t>
            </a:r>
          </a:p>
          <a:p>
            <a:pPr lvl="3"/>
            <a:r>
              <a:rPr lang="en-US" dirty="0" smtClean="0"/>
              <a:t>Examples Include</a:t>
            </a:r>
          </a:p>
          <a:p>
            <a:pPr lvl="4"/>
            <a:r>
              <a:rPr lang="en-US" dirty="0" smtClean="0"/>
              <a:t>Executing a command</a:t>
            </a:r>
          </a:p>
          <a:p>
            <a:pPr lvl="4"/>
            <a:r>
              <a:rPr lang="en-US" dirty="0" smtClean="0"/>
              <a:t>Run a script</a:t>
            </a:r>
          </a:p>
          <a:p>
            <a:pPr lvl="4"/>
            <a:r>
              <a:rPr lang="en-US" dirty="0" smtClean="0"/>
              <a:t>Install a package</a:t>
            </a:r>
          </a:p>
          <a:p>
            <a:pPr lvl="4"/>
            <a:r>
              <a:rPr lang="en-US" dirty="0" smtClean="0"/>
              <a:t>Shutdown/Restart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934" y="3063207"/>
            <a:ext cx="585050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Playbook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91691" cy="4758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10" y="1825625"/>
            <a:ext cx="5525271" cy="4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Modules in Playbook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" y="1690688"/>
            <a:ext cx="5851391" cy="48843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76049" y="2715065"/>
            <a:ext cx="4600136" cy="1463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Execute </a:t>
            </a:r>
            <a:r>
              <a:rPr lang="en-US" b="1" dirty="0" err="1" smtClean="0">
                <a:solidFill>
                  <a:schemeClr val="tx1"/>
                </a:solidFill>
              </a:rPr>
              <a:t>Ansible</a:t>
            </a:r>
            <a:r>
              <a:rPr lang="en-US" b="1" dirty="0" smtClean="0">
                <a:solidFill>
                  <a:schemeClr val="tx1"/>
                </a:solidFill>
              </a:rPr>
              <a:t> Playbook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Syntax: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ansible</a:t>
            </a:r>
            <a:r>
              <a:rPr lang="en-US" dirty="0" smtClean="0">
                <a:solidFill>
                  <a:schemeClr val="tx1"/>
                </a:solidFill>
              </a:rPr>
              <a:t>-playbook &lt;playbook file&gt;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Ex: </a:t>
            </a:r>
            <a:r>
              <a:rPr lang="en-US" dirty="0" err="1" smtClean="0">
                <a:solidFill>
                  <a:schemeClr val="tx1"/>
                </a:solidFill>
              </a:rPr>
              <a:t>ansible</a:t>
            </a:r>
            <a:r>
              <a:rPr lang="en-US" dirty="0" smtClean="0">
                <a:solidFill>
                  <a:schemeClr val="tx1"/>
                </a:solidFill>
              </a:rPr>
              <a:t>-playbook </a:t>
            </a:r>
            <a:r>
              <a:rPr lang="en-US" dirty="0" err="1" smtClean="0">
                <a:solidFill>
                  <a:schemeClr val="tx1"/>
                </a:solidFill>
              </a:rPr>
              <a:t>myplay.yaml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ANSIBLE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6431" y="2236763"/>
            <a:ext cx="4009292" cy="52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61638" y="2236763"/>
            <a:ext cx="4015740" cy="52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nsible</a:t>
            </a:r>
            <a:r>
              <a:rPr lang="en-US" dirty="0" smtClean="0"/>
              <a:t>-playbook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6902" y="1969477"/>
            <a:ext cx="45719" cy="461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3033423"/>
            <a:ext cx="4009292" cy="3156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38" y="3033422"/>
            <a:ext cx="4015740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2778" y="1690688"/>
            <a:ext cx="3452446" cy="4850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More..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72" y="685659"/>
            <a:ext cx="3057952" cy="2981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51" y="1744172"/>
            <a:ext cx="3077004" cy="1305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518" y="0"/>
            <a:ext cx="3077004" cy="250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104" y="119662"/>
            <a:ext cx="3057952" cy="1533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42" y="3049279"/>
            <a:ext cx="3057952" cy="3743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471" y="2679661"/>
            <a:ext cx="305795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441967"/>
            <a:ext cx="8559018" cy="58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6" y="304800"/>
            <a:ext cx="158115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583" y="-187391"/>
            <a:ext cx="3587742" cy="3181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4378" y="560981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WITH_BUTTON   1a5eb8b4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92879" y="1180384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WITHOUT_BUTTON   c1e4be4b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538288" y="25979"/>
            <a:ext cx="2728912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WANT BUTTON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43" y="115700"/>
            <a:ext cx="2445318" cy="1377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43" y="693279"/>
            <a:ext cx="2445318" cy="1377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963" y="3816350"/>
            <a:ext cx="2147047" cy="304165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10343956" y="2778883"/>
            <a:ext cx="1670054" cy="1037467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5" y="2294888"/>
            <a:ext cx="7511959" cy="4563112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1538288" y="-1756"/>
            <a:ext cx="2728912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NO BUTTON!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57" y="2277921"/>
            <a:ext cx="7418552" cy="4564320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1039906" y="3675529"/>
            <a:ext cx="1129553" cy="71717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1039906" y="3672915"/>
            <a:ext cx="1129553" cy="719791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18815 0.00509 L -0.18815 0.59074 " pathEditMode="relative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5.92593E-6 L -0.18815 0.00763 L -0.18672 0.47824 " pathEditMode="relative" ptsTypes="A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5" grpId="0" animBg="1"/>
      <p:bldP spid="15" grpId="1" animBg="1"/>
      <p:bldP spid="18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174"/>
            <a:ext cx="10515600" cy="2317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1" y="1987071"/>
            <a:ext cx="5028028" cy="2638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9748"/>
            <a:ext cx="4775489" cy="257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15" y="2272860"/>
            <a:ext cx="4544059" cy="2067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22" y="1603976"/>
            <a:ext cx="4563112" cy="4810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89" y="1622982"/>
            <a:ext cx="5687219" cy="962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89" y="2598814"/>
            <a:ext cx="5706271" cy="1324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585" y="4762843"/>
            <a:ext cx="216247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0" y="1690688"/>
            <a:ext cx="10515600" cy="2276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0" y="4119255"/>
            <a:ext cx="5634318" cy="2598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466" y="1709740"/>
            <a:ext cx="2980764" cy="2238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6" y="4119255"/>
            <a:ext cx="763792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05400" cy="4892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33" y="1690688"/>
            <a:ext cx="5387261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Tasks &amp;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7" y="1581480"/>
            <a:ext cx="2848373" cy="5001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04" y="1581480"/>
            <a:ext cx="2715004" cy="4902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61" y="1538701"/>
            <a:ext cx="273405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Tasks &amp;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1414"/>
            <a:ext cx="4467849" cy="496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99" y="1761414"/>
            <a:ext cx="4486901" cy="326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99" y="5099671"/>
            <a:ext cx="4486901" cy="16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for project</a:t>
            </a:r>
          </a:p>
          <a:p>
            <a:r>
              <a:rPr lang="en-US" dirty="0" smtClean="0"/>
              <a:t>How files and Folders are organized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21" y="1166254"/>
            <a:ext cx="3248191" cy="5465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926"/>
            <a:ext cx="6068980" cy="1806399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28508" y="6083894"/>
            <a:ext cx="58007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ansible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-galaxy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web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mapr.com/blog/kubernetes-kafka-event-sourcing-architecture-patterns-and-use-case-examples/assets/cl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3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3389" y="3263152"/>
            <a:ext cx="10972800" cy="347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39906" y="591671"/>
            <a:ext cx="1810870" cy="1846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470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B1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8882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B2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1294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B3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5459" y="546847"/>
            <a:ext cx="2026023" cy="12729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A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73624" y="1855693"/>
            <a:ext cx="3558989" cy="25011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6470" y="4397188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8882" y="4397188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294" y="4388223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192.2.1.16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8" y="4141694"/>
            <a:ext cx="2259106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468" y="5468474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B1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8881" y="5459509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B2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1294" y="5459509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B3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8882" y="569258"/>
            <a:ext cx="2026023" cy="12729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A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41893" y="1869139"/>
            <a:ext cx="17932" cy="9054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6468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8881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295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192.2.1.16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5" y="4639235"/>
            <a:ext cx="2259106" cy="2259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8882" y="3334870"/>
            <a:ext cx="2026022" cy="986118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SERVICE 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6814" y="2774575"/>
            <a:ext cx="2026022" cy="484094"/>
          </a:xfrm>
          <a:prstGeom prst="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10.2.0.5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2" idx="2"/>
            <a:endCxn id="12" idx="0"/>
          </p:cNvCxnSpPr>
          <p:nvPr/>
        </p:nvCxnSpPr>
        <p:spPr>
          <a:xfrm flipH="1">
            <a:off x="5741892" y="4320988"/>
            <a:ext cx="1" cy="6364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09479" y="4554069"/>
            <a:ext cx="7664826" cy="201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574305" y="4574240"/>
            <a:ext cx="1" cy="374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09478" y="4565277"/>
            <a:ext cx="1" cy="374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" grpId="0" animBg="1"/>
      <p:bldP spid="1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ww.ibm.com/support/knowledgecenter/SSBS6K_3.1.1/images/networkimages/cluster-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4" y="634440"/>
            <a:ext cx="10548284" cy="58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5057" y="4331725"/>
            <a:ext cx="3665838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String name = </a:t>
            </a:r>
            <a:r>
              <a:rPr lang="en-US" sz="1600" b="1" dirty="0" err="1" smtClean="0">
                <a:solidFill>
                  <a:schemeClr val="tx1"/>
                </a:solidFill>
              </a:rPr>
              <a:t>getParameter</a:t>
            </a:r>
            <a:r>
              <a:rPr lang="en-US" sz="1600" b="1" dirty="0" smtClean="0">
                <a:solidFill>
                  <a:schemeClr val="tx1"/>
                </a:solidFill>
              </a:rPr>
              <a:t>("</a:t>
            </a:r>
            <a:r>
              <a:rPr lang="en-US" sz="1600" b="1" dirty="0" err="1" smtClean="0">
                <a:solidFill>
                  <a:schemeClr val="tx1"/>
                </a:solidFill>
              </a:rPr>
              <a:t>myName</a:t>
            </a:r>
            <a:r>
              <a:rPr lang="en-US" sz="1600" b="1" dirty="0" smtClean="0">
                <a:solidFill>
                  <a:schemeClr val="tx1"/>
                </a:solidFill>
              </a:rPr>
              <a:t>");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if ( </a:t>
            </a:r>
            <a:r>
              <a:rPr lang="en-US" sz="1600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sz="1600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     print("THIS PERSON IS SUPERMAN");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}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09665" y="4331725"/>
            <a:ext cx="3711388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String name = </a:t>
            </a:r>
            <a:r>
              <a:rPr lang="en-US" sz="1600" b="1" dirty="0" err="1" smtClean="0">
                <a:solidFill>
                  <a:schemeClr val="tx1"/>
                </a:solidFill>
              </a:rPr>
              <a:t>getParameter</a:t>
            </a:r>
            <a:r>
              <a:rPr lang="en-US" sz="1600" b="1" dirty="0" smtClean="0">
                <a:solidFill>
                  <a:schemeClr val="tx1"/>
                </a:solidFill>
              </a:rPr>
              <a:t>("</a:t>
            </a:r>
            <a:r>
              <a:rPr lang="en-US" sz="1600" b="1" dirty="0" err="1" smtClean="0">
                <a:solidFill>
                  <a:schemeClr val="tx1"/>
                </a:solidFill>
              </a:rPr>
              <a:t>myName</a:t>
            </a:r>
            <a:r>
              <a:rPr lang="en-US" sz="1600" b="1" dirty="0" smtClean="0">
                <a:solidFill>
                  <a:schemeClr val="tx1"/>
                </a:solidFill>
              </a:rPr>
              <a:t>");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    print("THIS PERSON IS IRONMAN");</a:t>
            </a:r>
          </a:p>
          <a:p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 descr="Image result for java codebase f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1" y="0"/>
            <a:ext cx="8507507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1" y="989477"/>
            <a:ext cx="2502319" cy="167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1" y="983642"/>
            <a:ext cx="2552602" cy="167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" y="5360888"/>
            <a:ext cx="1577788" cy="1475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73" y="5060724"/>
            <a:ext cx="1426374" cy="1793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1685" y="6339819"/>
            <a:ext cx="192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Utility.java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791818" y="6375677"/>
            <a:ext cx="192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Utility.java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3384177" y="749051"/>
            <a:ext cx="5325034" cy="2144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print("THIS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2997" y="748348"/>
            <a:ext cx="5325034" cy="2144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	print("THIS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7812" y="2850780"/>
            <a:ext cx="2008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Utility.java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817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3412 7.40741E-7 C 0.19414 7.40741E-7 0.26862 0.15301 0.26862 0.27755 L 0.26862 0.5562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2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1293 4.81481E-6 C -0.18685 4.81481E-6 -0.25781 0.14976 -0.25781 0.27152 L -0.25781 0.54398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2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1 0.03241 L 0.08359 0.03241 C 0.13958 0.03241 0.20859 -0.10926 0.20859 -0.22384 L 0.20859 -0.47893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62 -0.00116 L -0.11901 -0.00116 C -0.16393 -0.00116 -0.21927 -0.14236 -0.21927 -0.25695 L -0.21927 -0.5125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8" grpId="0"/>
      <p:bldP spid="8" grpId="1"/>
      <p:bldP spid="10" grpId="0"/>
      <p:bldP spid="10" grpId="1"/>
      <p:bldP spid="11" grpId="0" animBg="1"/>
      <p:bldP spid="11" grpId="1" animBg="1"/>
      <p:bldP spid="15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java codebase f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0"/>
            <a:ext cx="11510682" cy="38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6517" y="4623961"/>
            <a:ext cx="5325035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en-US" b="1" dirty="0" err="1" smtClean="0">
                <a:solidFill>
                  <a:srgbClr val="FF0000"/>
                </a:solidFill>
              </a:rPr>
              <a:t>System.out.println</a:t>
            </a:r>
            <a:r>
              <a:rPr lang="en-US" b="1" dirty="0" smtClean="0">
                <a:solidFill>
                  <a:srgbClr val="FF0000"/>
                </a:solidFill>
              </a:rPr>
              <a:t>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2165" y="4623961"/>
            <a:ext cx="5325035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System.out.println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6517" y="178868"/>
            <a:ext cx="5325034" cy="3675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en-US" b="1" dirty="0" err="1" smtClean="0">
                <a:solidFill>
                  <a:srgbClr val="FF0000"/>
                </a:solidFill>
              </a:rPr>
              <a:t>System.out.println</a:t>
            </a:r>
            <a:r>
              <a:rPr lang="en-US" b="1" dirty="0" smtClean="0">
                <a:solidFill>
                  <a:srgbClr val="FF0000"/>
                </a:solidFill>
              </a:rPr>
              <a:t>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System.out.println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941983" y="-278300"/>
            <a:ext cx="4989443" cy="3063322"/>
            <a:chOff x="2941983" y="-278300"/>
            <a:chExt cx="4989443" cy="30633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983" y="-278300"/>
              <a:ext cx="4989443" cy="30633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843" y="735498"/>
              <a:ext cx="1615521" cy="151405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737114" y="1888435"/>
              <a:ext cx="184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REMOTE REPO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8820"/>
            <a:ext cx="5864087" cy="29660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3" y="3798820"/>
            <a:ext cx="5811077" cy="28907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98784" y="4253948"/>
            <a:ext cx="1669770" cy="1470989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85390" y="4253948"/>
            <a:ext cx="1351724" cy="149087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51113" y="4253948"/>
            <a:ext cx="1152939" cy="149086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Oval 20"/>
          <p:cNvSpPr/>
          <p:nvPr/>
        </p:nvSpPr>
        <p:spPr>
          <a:xfrm>
            <a:off x="1530624" y="3161951"/>
            <a:ext cx="1113184" cy="1113184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STAGING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07999" y="3161951"/>
            <a:ext cx="1113184" cy="111318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LOCAL REPO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7929" y="3161951"/>
            <a:ext cx="1113184" cy="1113184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WORK DIR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0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Rounded Rectangle 26"/>
          <p:cNvSpPr/>
          <p:nvPr/>
        </p:nvSpPr>
        <p:spPr>
          <a:xfrm>
            <a:off x="6553201" y="4234067"/>
            <a:ext cx="1669770" cy="1470989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739807" y="4234067"/>
            <a:ext cx="1351724" cy="149087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05530" y="4234067"/>
            <a:ext cx="1152939" cy="149086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28" y="735498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/>
          <p:cNvSpPr/>
          <p:nvPr/>
        </p:nvSpPr>
        <p:spPr>
          <a:xfrm>
            <a:off x="198784" y="2141911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clone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8662" y="2133821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add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8662" y="2132400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commit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8965" y="2146368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push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1050" y="2138677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pull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72" y="828264"/>
            <a:ext cx="963450" cy="982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23" y="806752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TextBox 37"/>
          <p:cNvSpPr txBox="1"/>
          <p:nvPr/>
        </p:nvSpPr>
        <p:spPr>
          <a:xfrm>
            <a:off x="1172816" y="6522674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DEVELOPER 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527233" y="6488668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DEVELOPER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27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12305 0.55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2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2109 -0.5502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2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034 0.5365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2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1806 L -0.1961 0.0013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161394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168348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5850124" y="-6954"/>
            <a:ext cx="2539682" cy="5168348"/>
            <a:chOff x="5850124" y="-6954"/>
            <a:chExt cx="2539682" cy="5168348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586025"/>
              <a:ext cx="1125349" cy="2165393"/>
              <a:chOff x="6517537" y="1665537"/>
              <a:chExt cx="1125349" cy="216539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665537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852" y="2872166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850124" y="-6954"/>
              <a:ext cx="2539682" cy="5168348"/>
              <a:chOff x="5873081" y="552574"/>
              <a:chExt cx="2539682" cy="45670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73081" y="1075794"/>
                <a:ext cx="2539682" cy="4043803"/>
                <a:chOff x="910142" y="529141"/>
                <a:chExt cx="2539682" cy="404380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52914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2033262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161394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15" name="Group 14"/>
          <p:cNvGrpSpPr/>
          <p:nvPr/>
        </p:nvGrpSpPr>
        <p:grpSpPr>
          <a:xfrm>
            <a:off x="892089" y="62123"/>
            <a:ext cx="2539682" cy="5106225"/>
            <a:chOff x="850507" y="562513"/>
            <a:chExt cx="2539682" cy="4567023"/>
          </a:xfrm>
        </p:grpSpPr>
        <p:grpSp>
          <p:nvGrpSpPr>
            <p:cNvPr id="6" name="Group 5"/>
            <p:cNvGrpSpPr/>
            <p:nvPr/>
          </p:nvGrpSpPr>
          <p:grpSpPr>
            <a:xfrm>
              <a:off x="850507" y="1085733"/>
              <a:ext cx="2539682" cy="4043803"/>
              <a:chOff x="910142" y="529141"/>
              <a:chExt cx="2539682" cy="404380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529141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2033262"/>
                <a:ext cx="2539682" cy="253968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01401" y="562513"/>
              <a:ext cx="14378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MASTER</a:t>
              </a:r>
              <a:endParaRPr lang="en-US" sz="2800" b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342338" y="6241774"/>
            <a:ext cx="5045336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the 3 files in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be 3 java files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106629" y="-15866"/>
            <a:ext cx="2539682" cy="5168348"/>
            <a:chOff x="10089212" y="-15866"/>
            <a:chExt cx="2539682" cy="516834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625" y="3802124"/>
              <a:ext cx="1124034" cy="9822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23" name="Group 22"/>
            <p:cNvGrpSpPr/>
            <p:nvPr/>
          </p:nvGrpSpPr>
          <p:grpSpPr>
            <a:xfrm>
              <a:off x="10089212" y="-15866"/>
              <a:ext cx="2539682" cy="5168348"/>
              <a:chOff x="5850124" y="-6954"/>
              <a:chExt cx="2539682" cy="516834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517537" y="1586025"/>
                <a:ext cx="1125349" cy="2165393"/>
                <a:chOff x="6517537" y="1665537"/>
                <a:chExt cx="1125349" cy="2165393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37" y="1665537"/>
                  <a:ext cx="1125349" cy="982283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8852" y="2872166"/>
                  <a:ext cx="1124034" cy="958764"/>
                </a:xfrm>
                <a:prstGeom prst="rect">
                  <a:avLst/>
                </a:prstGeom>
                <a:solidFill>
                  <a:srgbClr val="00B050"/>
                </a:solidFill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5850124" y="-6954"/>
                <a:ext cx="2539682" cy="5168348"/>
                <a:chOff x="5873081" y="552574"/>
                <a:chExt cx="2539682" cy="4567023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873081" y="1075794"/>
                  <a:ext cx="2539682" cy="4043803"/>
                  <a:chOff x="910142" y="529141"/>
                  <a:chExt cx="2539682" cy="4043803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529141"/>
                    <a:ext cx="2539682" cy="2539682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2033262"/>
                    <a:ext cx="2539682" cy="25396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423975" y="552574"/>
                  <a:ext cx="1725152" cy="462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BRANCH 2</a:t>
                  </a:r>
                  <a:endParaRPr lang="en-US" sz="2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8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456 -0.10208 -0.26342 L -0.10208 -0.5268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11094 -1.11111E-6 C -0.16068 -1.11111E-6 -0.22175 -0.09815 -0.22175 -0.17755 L -0.22175 -0.3550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16914 -4.07407E-6 C -0.24492 -4.07407E-6 -0.33815 -0.05486 -0.33815 -0.0993 L -0.33815 -0.1979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0" y="5792692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13" y="3655157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08" y="4707560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797498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804452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9057300" y="217392"/>
            <a:ext cx="2539682" cy="5168348"/>
            <a:chOff x="5850124" y="-6954"/>
            <a:chExt cx="2539682" cy="5168348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586025"/>
              <a:ext cx="1125349" cy="2165393"/>
              <a:chOff x="6517537" y="1665537"/>
              <a:chExt cx="1125349" cy="216539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665537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852" y="2872166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850124" y="-6954"/>
              <a:ext cx="2539682" cy="5168348"/>
              <a:chOff x="5873081" y="552574"/>
              <a:chExt cx="2539682" cy="45670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73081" y="1075794"/>
                <a:ext cx="2539682" cy="4043803"/>
                <a:chOff x="910142" y="529141"/>
                <a:chExt cx="2539682" cy="404380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52914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2033262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797498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892089" y="756957"/>
            <a:ext cx="2539682" cy="5370155"/>
            <a:chOff x="910142" y="529141"/>
            <a:chExt cx="2539682" cy="4043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529141"/>
              <a:ext cx="2539682" cy="25396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2033262"/>
              <a:ext cx="2539682" cy="25396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42983" y="62123"/>
            <a:ext cx="1437894" cy="69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3702881" y="5127322"/>
            <a:ext cx="5083309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yellow</a:t>
            </a:r>
            <a:r>
              <a:rPr lang="en-US" b="1" dirty="0" smtClean="0">
                <a:solidFill>
                  <a:schemeClr val="tx1"/>
                </a:solidFill>
              </a:rPr>
              <a:t> be 4 java files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3616" y="1233979"/>
            <a:ext cx="3341838" cy="152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g</a:t>
            </a:r>
            <a:r>
              <a:rPr lang="en-US" sz="4000" b="1" dirty="0" err="1" smtClean="0">
                <a:solidFill>
                  <a:schemeClr val="tx1"/>
                </a:solidFill>
              </a:rPr>
              <a:t>it</a:t>
            </a:r>
            <a:r>
              <a:rPr lang="en-US" sz="4000" b="1" dirty="0" smtClean="0">
                <a:solidFill>
                  <a:schemeClr val="tx1"/>
                </a:solidFill>
              </a:rPr>
              <a:t> merge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017546" y="217392"/>
            <a:ext cx="2539682" cy="5168348"/>
            <a:chOff x="5464307" y="62123"/>
            <a:chExt cx="2539682" cy="516834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131" y="3960238"/>
              <a:ext cx="1124034" cy="982284"/>
            </a:xfrm>
            <a:prstGeom prst="rect">
              <a:avLst/>
            </a:prstGeom>
            <a:solidFill>
              <a:srgbClr val="FFCC00"/>
            </a:solidFill>
          </p:spPr>
        </p:pic>
        <p:grpSp>
          <p:nvGrpSpPr>
            <p:cNvPr id="34" name="Group 33"/>
            <p:cNvGrpSpPr/>
            <p:nvPr/>
          </p:nvGrpSpPr>
          <p:grpSpPr>
            <a:xfrm>
              <a:off x="5464307" y="62123"/>
              <a:ext cx="2539682" cy="5168348"/>
              <a:chOff x="5850124" y="-6954"/>
              <a:chExt cx="2539682" cy="516834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6517537" y="1586025"/>
                <a:ext cx="1125349" cy="2165393"/>
                <a:chOff x="6517537" y="1665537"/>
                <a:chExt cx="1125349" cy="2165393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37" y="1665537"/>
                  <a:ext cx="1125349" cy="982283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8852" y="2872166"/>
                  <a:ext cx="1124034" cy="958764"/>
                </a:xfrm>
                <a:prstGeom prst="rect">
                  <a:avLst/>
                </a:prstGeom>
                <a:solidFill>
                  <a:srgbClr val="00B050"/>
                </a:solidFill>
              </p:spPr>
            </p:pic>
          </p:grpSp>
          <p:grpSp>
            <p:nvGrpSpPr>
              <p:cNvPr id="36" name="Group 35"/>
              <p:cNvGrpSpPr/>
              <p:nvPr/>
            </p:nvGrpSpPr>
            <p:grpSpPr>
              <a:xfrm>
                <a:off x="5850124" y="-6954"/>
                <a:ext cx="2539682" cy="5168348"/>
                <a:chOff x="5873081" y="552574"/>
                <a:chExt cx="2539682" cy="456702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5873081" y="1075794"/>
                  <a:ext cx="2539682" cy="4043803"/>
                  <a:chOff x="910142" y="529141"/>
                  <a:chExt cx="2539682" cy="4043803"/>
                </a:xfrm>
              </p:grpSpPr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529141"/>
                    <a:ext cx="2539682" cy="2539681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2033262"/>
                    <a:ext cx="2539682" cy="25396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6423975" y="552574"/>
                  <a:ext cx="1725152" cy="462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BRANCH 1</a:t>
                  </a:r>
                  <a:endParaRPr lang="en-US" sz="2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422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6227 -0.10208 -0.29329 L -0.10208 -0.586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094 -3.7037E-6 C -0.16068 -3.7037E-6 -0.22175 -0.12037 -0.22175 -0.21759 L -0.22175 -0.4349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914 1.85185E-6 C -0.24492 1.85185E-6 -0.33815 -0.07431 -0.33815 -0.13449 L -0.33815 -0.2675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10938 -3.7037E-6 C 0.15833 -3.7037E-6 0.21875 -0.07083 0.21875 -0.12824 L 0.21875 -0.2553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-0.6612 -0.001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0" y="-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4750" y="2060711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37322" y="4909930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 CHANGE IN MASTER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0.53815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53893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4035" y="1252330"/>
            <a:ext cx="2623930" cy="145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5" name="Rectangle 4"/>
          <p:cNvSpPr/>
          <p:nvPr/>
        </p:nvSpPr>
        <p:spPr>
          <a:xfrm>
            <a:off x="7248939" y="1252330"/>
            <a:ext cx="2623930" cy="1451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B</a:t>
            </a:r>
            <a:endParaRPr lang="en-US" sz="4800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597965" y="1977887"/>
            <a:ext cx="3650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dirty="0" smtClean="0"/>
              <a:t>float(num1</a:t>
            </a:r>
            <a:r>
              <a:rPr lang="en-US" dirty="0"/>
              <a:t>) + </a:t>
            </a:r>
            <a:r>
              <a:rPr lang="en-US" dirty="0" smtClean="0"/>
              <a:t>float(num2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8296" y="2067337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4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1373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296" y="2066507"/>
            <a:ext cx="36922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>
                <a:solidFill>
                  <a:srgbClr val="FF0000"/>
                </a:solidFill>
              </a:rPr>
              <a:t>1st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4.81481E-6 L -0.53919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6122504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76" y="207459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0.5381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6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5" y="198783"/>
            <a:ext cx="6573077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REBASE</a:t>
            </a:r>
            <a:endParaRPr lang="en-US" sz="4000" b="1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6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1373" y="2067336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208 L -0.53828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2810" y="2078354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8295" y="198783"/>
            <a:ext cx="8198047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DURING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78353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810" y="2070334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8234" y="2078353"/>
            <a:ext cx="3383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 smtClean="0">
                <a:solidFill>
                  <a:srgbClr val="FF0000"/>
                </a:solidFill>
              </a:rPr>
              <a:t>Numset1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Numset2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1375" y="2070333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7324" y="2071858"/>
            <a:ext cx="3383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 smtClean="0">
                <a:solidFill>
                  <a:srgbClr val="FF0000"/>
                </a:solidFill>
              </a:rPr>
              <a:t>Numset1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Numset2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5375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75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625 L 0.53724 -0.0025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  <p:bldP spid="52" grpId="1"/>
      <p:bldP spid="10" grpId="0"/>
      <p:bldP spid="10" grpId="1"/>
      <p:bldP spid="11" grpId="0"/>
      <p:bldP spid="11" grpId="1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6122504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76" y="207459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0.5381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6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97" y="4845464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0" y="5792692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797498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804452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8786190" y="217392"/>
            <a:ext cx="2539682" cy="5984351"/>
            <a:chOff x="5752505" y="-6954"/>
            <a:chExt cx="2539682" cy="5233616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116772"/>
              <a:ext cx="1125349" cy="2048155"/>
              <a:chOff x="6517537" y="1196284"/>
              <a:chExt cx="1125349" cy="204815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196284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2285675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52505" y="-6954"/>
              <a:ext cx="2539682" cy="5233616"/>
              <a:chOff x="5775462" y="552574"/>
              <a:chExt cx="2539682" cy="462469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75462" y="1083034"/>
                <a:ext cx="2539682" cy="4094237"/>
                <a:chOff x="812523" y="536381"/>
                <a:chExt cx="2539682" cy="409423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523" y="53638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523" y="2090936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797498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978990" y="661628"/>
            <a:ext cx="2539682" cy="5370155"/>
            <a:chOff x="910142" y="529141"/>
            <a:chExt cx="2539682" cy="4043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529141"/>
              <a:ext cx="2539682" cy="25396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2033262"/>
              <a:ext cx="2539682" cy="25396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42983" y="62123"/>
            <a:ext cx="1437894" cy="69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3702881" y="5127322"/>
            <a:ext cx="5083309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yellow</a:t>
            </a:r>
            <a:r>
              <a:rPr lang="en-US" b="1" dirty="0" smtClean="0">
                <a:solidFill>
                  <a:schemeClr val="tx1"/>
                </a:solidFill>
              </a:rPr>
              <a:t> be 4 java files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3616" y="1233979"/>
            <a:ext cx="3341838" cy="152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g</a:t>
            </a:r>
            <a:r>
              <a:rPr lang="en-US" sz="4000" b="1" dirty="0" err="1" smtClean="0">
                <a:solidFill>
                  <a:schemeClr val="tx1"/>
                </a:solidFill>
              </a:rPr>
              <a:t>it</a:t>
            </a:r>
            <a:r>
              <a:rPr lang="en-US" sz="4000" b="1" dirty="0" smtClean="0">
                <a:solidFill>
                  <a:schemeClr val="tx1"/>
                </a:solidFill>
              </a:rPr>
              <a:t> rebase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85322" y="650794"/>
            <a:ext cx="2539682" cy="5370155"/>
            <a:chOff x="3612749" y="395746"/>
            <a:chExt cx="2539682" cy="537015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15" y="1463820"/>
              <a:ext cx="1125349" cy="982283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15" y="2571308"/>
              <a:ext cx="1124034" cy="958764"/>
            </a:xfrm>
            <a:prstGeom prst="rect">
              <a:avLst/>
            </a:prstGeom>
            <a:solidFill>
              <a:srgbClr val="00B050"/>
            </a:solidFill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91" y="3784883"/>
              <a:ext cx="1124034" cy="9822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47" name="Group 46"/>
            <p:cNvGrpSpPr/>
            <p:nvPr/>
          </p:nvGrpSpPr>
          <p:grpSpPr>
            <a:xfrm>
              <a:off x="3612749" y="395746"/>
              <a:ext cx="2539682" cy="5370155"/>
              <a:chOff x="910142" y="529141"/>
              <a:chExt cx="2539682" cy="40438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529141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2033262"/>
                <a:ext cx="2539682" cy="25396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17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6227 -0.10208 -0.29329 L -0.10208 -0.586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094 -3.7037E-6 C -0.16068 -3.7037E-6 -0.22175 -0.12037 -0.22175 -0.21759 L -0.22175 -0.4349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914 1.85185E-6 C -0.24492 1.85185E-6 -0.33815 -0.07431 -0.33815 -0.13449 L -0.33815 -0.2675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09792 -3.7037E-6 C 0.1418 -3.7037E-6 0.19596 -0.07801 0.19596 -0.1412 L 0.19596 -0.28078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6414 0.030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70" y="15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65943"/>
            <a:ext cx="10058400" cy="47862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 smtClean="0"/>
              <a:t>Computer understands only 0’s and 1’s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57629" y="2166795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sp>
        <p:nvSpPr>
          <p:cNvPr id="30" name="Oval Callout 29"/>
          <p:cNvSpPr/>
          <p:nvPr/>
        </p:nvSpPr>
        <p:spPr>
          <a:xfrm>
            <a:off x="181675" y="129022"/>
            <a:ext cx="3960718" cy="1621414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a java jar which generated excel like this. Jar name should be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excel-utils.jar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29" y="219349"/>
            <a:ext cx="5810250" cy="2102065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4377036" y="129022"/>
            <a:ext cx="4768103" cy="1929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Create excel-utils.jar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 need some libraries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poi.jar</a:t>
            </a:r>
            <a:r>
              <a:rPr lang="en-US" sz="2000" b="1" dirty="0" smtClean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rgbClr val="FF0000"/>
                </a:solidFill>
              </a:rPr>
              <a:t>poi-ooxml.jar and more.. jars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5" y="2749146"/>
            <a:ext cx="3557219" cy="3746032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3405528" y="4272597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Put the jars in class path so the java programs can use them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5744" y="2974790"/>
            <a:ext cx="8134019" cy="1284740"/>
            <a:chOff x="3738894" y="4250570"/>
            <a:chExt cx="8005431" cy="1284740"/>
          </a:xfrm>
        </p:grpSpPr>
        <p:sp>
          <p:nvSpPr>
            <p:cNvPr id="34" name="Cloud 33"/>
            <p:cNvSpPr/>
            <p:nvPr/>
          </p:nvSpPr>
          <p:spPr>
            <a:xfrm>
              <a:off x="3738894" y="4250570"/>
              <a:ext cx="8005431" cy="1284740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Download Dependent Jars dependents Manually</a:t>
              </a:r>
            </a:p>
            <a:p>
              <a:r>
                <a:rPr lang="en-US" b="1" dirty="0" smtClean="0">
                  <a:solidFill>
                    <a:schemeClr val="tx1"/>
                  </a:solidFill>
                </a:rPr>
                <a:t>Example: Download </a:t>
              </a:r>
              <a:r>
                <a:rPr lang="en-US" b="1" dirty="0" smtClean="0">
                  <a:solidFill>
                    <a:srgbClr val="FF0000"/>
                  </a:solidFill>
                </a:rPr>
                <a:t>poi.jar</a:t>
              </a:r>
              <a:r>
                <a:rPr lang="en-US" b="1" dirty="0" smtClean="0">
                  <a:solidFill>
                    <a:schemeClr val="tx1"/>
                  </a:solidFill>
                </a:rPr>
                <a:t> dependents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87554" y="4310889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log.jar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87553" y="4680221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abc.jar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38893" y="2052804"/>
            <a:ext cx="8126487" cy="906553"/>
            <a:chOff x="3617838" y="3236822"/>
            <a:chExt cx="8126487" cy="906553"/>
          </a:xfrm>
        </p:grpSpPr>
        <p:sp>
          <p:nvSpPr>
            <p:cNvPr id="42" name="Cloud 41"/>
            <p:cNvSpPr/>
            <p:nvPr/>
          </p:nvSpPr>
          <p:spPr>
            <a:xfrm>
              <a:off x="3617838" y="3285992"/>
              <a:ext cx="8126487" cy="85738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Download dependent Jars Manually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456437" y="3236822"/>
              <a:ext cx="1465658" cy="738664"/>
              <a:chOff x="9456437" y="3236822"/>
              <a:chExt cx="1465658" cy="73866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787554" y="3236822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oi.jar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456437" y="3606154"/>
                <a:ext cx="1465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oi-ooxml.jar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7" name="Cloud 46"/>
          <p:cNvSpPr/>
          <p:nvPr/>
        </p:nvSpPr>
        <p:spPr>
          <a:xfrm>
            <a:off x="3405528" y="5144078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Manually package them to jar or war and manually archive them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Cloud 47"/>
          <p:cNvSpPr/>
          <p:nvPr/>
        </p:nvSpPr>
        <p:spPr>
          <a:xfrm>
            <a:off x="3218629" y="6024056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 many more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485"/>
            <a:ext cx="3302000" cy="39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3" grpId="0" animBg="1"/>
      <p:bldP spid="3" grpId="0" animBg="1"/>
      <p:bldP spid="3" grpId="1" animBg="1"/>
      <p:bldP spid="3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0" y="0"/>
            <a:ext cx="10515600" cy="1325563"/>
          </a:xfrm>
        </p:spPr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3371" y="1204687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MAVEN BUILD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33542" y="1204687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PHASES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33542" y="3570516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 PHASE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53014" y="3584804"/>
            <a:ext cx="3813629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ARTIFACT IN REMOTE REPO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199" y="1211831"/>
            <a:ext cx="3283858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MAVEN JAVA PROJECT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194629" y="1567543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935684" y="1584439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9788070" y="2766107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7367812" y="3904344"/>
            <a:ext cx="14006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1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60612" y="2097517"/>
            <a:ext cx="3908611" cy="1846728"/>
            <a:chOff x="663388" y="2151529"/>
            <a:chExt cx="3908611" cy="2510118"/>
          </a:xfrm>
        </p:grpSpPr>
        <p:sp>
          <p:nvSpPr>
            <p:cNvPr id="6" name="Rectangle 5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365811" y="4923944"/>
            <a:ext cx="3160339" cy="1876771"/>
            <a:chOff x="6463553" y="4927441"/>
            <a:chExt cx="3908611" cy="1876771"/>
          </a:xfrm>
        </p:grpSpPr>
        <p:sp>
          <p:nvSpPr>
            <p:cNvPr id="15" name="Rectangle 14"/>
            <p:cNvSpPr/>
            <p:nvPr/>
          </p:nvSpPr>
          <p:spPr>
            <a:xfrm>
              <a:off x="6463553" y="4927441"/>
              <a:ext cx="3711388" cy="1876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669741" y="5048089"/>
              <a:ext cx="3702423" cy="1642174"/>
              <a:chOff x="869576" y="2312891"/>
              <a:chExt cx="3702423" cy="219635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55156" y="4911806"/>
            <a:ext cx="3199482" cy="1861519"/>
            <a:chOff x="860612" y="4927442"/>
            <a:chExt cx="3908611" cy="1861519"/>
          </a:xfrm>
        </p:grpSpPr>
        <p:sp>
          <p:nvSpPr>
            <p:cNvPr id="22" name="Rectangle 21"/>
            <p:cNvSpPr/>
            <p:nvPr/>
          </p:nvSpPr>
          <p:spPr>
            <a:xfrm>
              <a:off x="860612" y="4927442"/>
              <a:ext cx="3711388" cy="186151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66800" y="5047109"/>
              <a:ext cx="3702423" cy="1628828"/>
              <a:chOff x="869576" y="2312891"/>
              <a:chExt cx="3702423" cy="219635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770965" y="1750436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sp>
        <p:nvSpPr>
          <p:cNvPr id="30" name="Oval Callout 29"/>
          <p:cNvSpPr/>
          <p:nvPr/>
        </p:nvSpPr>
        <p:spPr>
          <a:xfrm>
            <a:off x="1470212" y="199770"/>
            <a:ext cx="3960718" cy="1621414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a java jar which generated excel like this. Jar name should be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excel-utils.jar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16" y="341606"/>
            <a:ext cx="5810250" cy="2822402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5047709" y="2351461"/>
            <a:ext cx="4768103" cy="1929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Create excel-utils.jar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 need some libraries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poi.jar</a:t>
            </a:r>
            <a:r>
              <a:rPr lang="en-US" sz="2000" b="1" dirty="0" smtClean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rgbClr val="FF0000"/>
                </a:solidFill>
              </a:rPr>
              <a:t>poi-ooxml.jar </a:t>
            </a: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rgbClr val="FF0000"/>
                </a:solidFill>
              </a:rPr>
              <a:t> more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7480" y="4447156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oi.jar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63316" y="4424701"/>
            <a:ext cx="189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oi-ooxml.jar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stCxn id="6" idx="2"/>
          </p:cNvCxnSpPr>
          <p:nvPr/>
        </p:nvCxnSpPr>
        <p:spPr>
          <a:xfrm flipH="1">
            <a:off x="2716305" y="3944245"/>
            <a:ext cx="1" cy="964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716305" y="4398138"/>
            <a:ext cx="3476124" cy="227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159123" y="4409511"/>
            <a:ext cx="0" cy="556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410681" y="4922440"/>
            <a:ext cx="3160339" cy="1876771"/>
            <a:chOff x="6463553" y="4927441"/>
            <a:chExt cx="3908611" cy="1876771"/>
          </a:xfrm>
        </p:grpSpPr>
        <p:sp>
          <p:nvSpPr>
            <p:cNvPr id="58" name="Rectangle 57"/>
            <p:cNvSpPr/>
            <p:nvPr/>
          </p:nvSpPr>
          <p:spPr>
            <a:xfrm>
              <a:off x="6463553" y="4927441"/>
              <a:ext cx="3711388" cy="1876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669741" y="5048089"/>
              <a:ext cx="3702423" cy="1642174"/>
              <a:chOff x="869576" y="2312891"/>
              <a:chExt cx="3702423" cy="219635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6168682" y="4435783"/>
            <a:ext cx="3889718" cy="113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0058400" y="4435172"/>
            <a:ext cx="0" cy="556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336182" y="4420884"/>
            <a:ext cx="148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Other...jar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7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/>
      <p:bldP spid="36" grpId="0"/>
      <p:bldP spid="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1924"/>
            <a:ext cx="11615738" cy="65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89962" y="897367"/>
            <a:ext cx="3908611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853705"/>
            <a:ext cx="6257644" cy="5004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8" y="2892502"/>
            <a:ext cx="10318655" cy="37914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29082" y="3546780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56761" y="3537836"/>
            <a:ext cx="206300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563" y="919915"/>
            <a:ext cx="4769502" cy="359988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22061" y="4788231"/>
            <a:ext cx="206300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89962" y="897367"/>
            <a:ext cx="3908611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853705"/>
            <a:ext cx="6257644" cy="5004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148" y="1149791"/>
            <a:ext cx="4769502" cy="668056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9" y="3507356"/>
            <a:ext cx="11542620" cy="316238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776933" y="3867184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62865" y="3836447"/>
            <a:ext cx="2285182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43520" y="5692336"/>
            <a:ext cx="3614598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0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64941" y="967406"/>
            <a:ext cx="4928677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761809"/>
            <a:ext cx="6074044" cy="1140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47293" y="3020228"/>
            <a:ext cx="2475111" cy="2289936"/>
            <a:chOff x="6047293" y="3020228"/>
            <a:chExt cx="2475111" cy="2289936"/>
          </a:xfrm>
        </p:grpSpPr>
        <p:grpSp>
          <p:nvGrpSpPr>
            <p:cNvPr id="18" name="Group 17"/>
            <p:cNvGrpSpPr/>
            <p:nvPr/>
          </p:nvGrpSpPr>
          <p:grpSpPr>
            <a:xfrm>
              <a:off x="6069896" y="3020228"/>
              <a:ext cx="2452508" cy="1861519"/>
              <a:chOff x="860612" y="4927442"/>
              <a:chExt cx="3908611" cy="186151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60612" y="4927442"/>
                <a:ext cx="3711388" cy="186151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066800" y="5047109"/>
                <a:ext cx="3702423" cy="1628828"/>
                <a:chOff x="869576" y="2312891"/>
                <a:chExt cx="3702423" cy="2196352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272988" y="2312891"/>
                  <a:ext cx="3299011" cy="35859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groupID</a:t>
                  </a:r>
                  <a:endParaRPr lang="en-US" b="1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272988" y="2788022"/>
                  <a:ext cx="3299011" cy="34962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artifactID</a:t>
                  </a:r>
                  <a:endParaRPr lang="en-US" b="1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272988" y="3245217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version</a:t>
                  </a:r>
                  <a:endParaRPr lang="en-US" b="1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869576" y="4096863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Dependencies</a:t>
                  </a:r>
                  <a:endParaRPr lang="en-US" b="1" dirty="0"/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6047293" y="4848499"/>
              <a:ext cx="101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oi.jar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13626" y="3007188"/>
            <a:ext cx="2506225" cy="2289936"/>
            <a:chOff x="9213626" y="3007188"/>
            <a:chExt cx="2506225" cy="2289936"/>
          </a:xfrm>
        </p:grpSpPr>
        <p:grpSp>
          <p:nvGrpSpPr>
            <p:cNvPr id="29" name="Group 28"/>
            <p:cNvGrpSpPr/>
            <p:nvPr/>
          </p:nvGrpSpPr>
          <p:grpSpPr>
            <a:xfrm>
              <a:off x="9267343" y="3007188"/>
              <a:ext cx="2452508" cy="1861519"/>
              <a:chOff x="860612" y="4927442"/>
              <a:chExt cx="3908611" cy="186151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860612" y="4927442"/>
                <a:ext cx="3711388" cy="186151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066800" y="5047109"/>
                <a:ext cx="3702423" cy="1628828"/>
                <a:chOff x="869576" y="2312891"/>
                <a:chExt cx="3702423" cy="2196352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1272988" y="2312891"/>
                  <a:ext cx="3299011" cy="35859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groupID</a:t>
                  </a:r>
                  <a:endParaRPr lang="en-US" b="1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272988" y="2788022"/>
                  <a:ext cx="3299011" cy="34962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artifactID</a:t>
                  </a:r>
                  <a:endParaRPr lang="en-US" b="1" dirty="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272988" y="3245217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version</a:t>
                  </a:r>
                  <a:endParaRPr lang="en-US" b="1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869576" y="4096863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Dependencies</a:t>
                  </a:r>
                  <a:endParaRPr lang="en-US" b="1" dirty="0"/>
                </a:p>
              </p:txBody>
            </p:sp>
          </p:grpSp>
        </p:grpSp>
        <p:sp>
          <p:nvSpPr>
            <p:cNvPr id="37" name="TextBox 36"/>
            <p:cNvSpPr txBox="1"/>
            <p:nvPr/>
          </p:nvSpPr>
          <p:spPr>
            <a:xfrm>
              <a:off x="9213626" y="4835459"/>
              <a:ext cx="1896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oi-ooxml.jar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358536" y="2620078"/>
            <a:ext cx="5459123" cy="3551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645" y="6382869"/>
            <a:ext cx="6074044" cy="47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024" y="3268862"/>
            <a:ext cx="4159177" cy="147584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98399" y="4835459"/>
            <a:ext cx="4159177" cy="147584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8170" y="4813644"/>
            <a:ext cx="4656973" cy="160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3" grpId="0" animBg="1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06" y="275479"/>
            <a:ext cx="10515600" cy="710640"/>
          </a:xfrm>
        </p:spPr>
        <p:txBody>
          <a:bodyPr/>
          <a:lstStyle/>
          <a:p>
            <a:r>
              <a:rPr lang="en-US" dirty="0" smtClean="0"/>
              <a:t>How Maven Works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09915" y="1129553"/>
            <a:ext cx="1958788" cy="5253307"/>
            <a:chOff x="354106" y="1129553"/>
            <a:chExt cx="1958788" cy="5253307"/>
          </a:xfrm>
        </p:grpSpPr>
        <p:sp>
          <p:nvSpPr>
            <p:cNvPr id="6" name="Rectangle 5"/>
            <p:cNvSpPr/>
            <p:nvPr/>
          </p:nvSpPr>
          <p:spPr>
            <a:xfrm>
              <a:off x="354106" y="1129553"/>
              <a:ext cx="1958788" cy="6275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validate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106" y="1900516"/>
              <a:ext cx="1958788" cy="627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compile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4106" y="2671479"/>
              <a:ext cx="1958788" cy="627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4106" y="3442442"/>
              <a:ext cx="1958788" cy="6275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package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06" y="4213405"/>
              <a:ext cx="1958788" cy="6275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verfiy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06" y="4984368"/>
              <a:ext cx="1958788" cy="6275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install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106" y="5755331"/>
              <a:ext cx="1958788" cy="6275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deploy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5109882" y="2214280"/>
            <a:ext cx="3191436" cy="7709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install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844988" y="412376"/>
            <a:ext cx="3065930" cy="1488140"/>
          </a:xfrm>
          <a:prstGeom prst="wedgeEllipseCallou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You will always call a </a:t>
            </a:r>
            <a:r>
              <a:rPr lang="en-US" sz="2000" b="1" dirty="0" err="1" smtClean="0">
                <a:solidFill>
                  <a:schemeClr val="tx1"/>
                </a:solidFill>
              </a:rPr>
              <a:t>mvn</a:t>
            </a:r>
            <a:r>
              <a:rPr lang="en-US" sz="2000" b="1" dirty="0" smtClean="0">
                <a:solidFill>
                  <a:schemeClr val="tx1"/>
                </a:solidFill>
              </a:rPr>
              <a:t> followed by phase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97627" y="3299007"/>
            <a:ext cx="7265894" cy="7709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This command executes each default lifecycle in order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23130" y="4213405"/>
            <a:ext cx="1030941" cy="6275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validate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8882" y="4213400"/>
            <a:ext cx="1030941" cy="6275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34634" y="4213400"/>
            <a:ext cx="1030941" cy="627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40386" y="4213400"/>
            <a:ext cx="1030941" cy="6275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46138" y="4213399"/>
            <a:ext cx="1030941" cy="6275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verfiy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556374" y="4213399"/>
            <a:ext cx="1030941" cy="6275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install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109882" y="2214280"/>
            <a:ext cx="3191436" cy="7709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test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-1316219" y="3134750"/>
            <a:ext cx="367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--- COMMON PHASE ---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6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9" y="4591889"/>
            <a:ext cx="5181600" cy="3404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88" y="460561"/>
            <a:ext cx="3590925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7" y="412936"/>
            <a:ext cx="3857625" cy="1657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3435" y="2684368"/>
            <a:ext cx="7817224" cy="7171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MAVEN will look for dependencies in local .m2 repository first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37411" y="4449854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3435" y="3540916"/>
            <a:ext cx="7817224" cy="717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IF artifact is not in local it downloads from remote and installs in local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369859" y="460561"/>
            <a:ext cx="914400" cy="9144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52047" y="5994306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LOCAL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3720" y="1025480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REMOTE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44321" y="1047891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REMOTE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4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06" y="275479"/>
            <a:ext cx="10515600" cy="710640"/>
          </a:xfrm>
        </p:spPr>
        <p:txBody>
          <a:bodyPr/>
          <a:lstStyle/>
          <a:p>
            <a:r>
              <a:rPr lang="en-US" dirty="0" smtClean="0"/>
              <a:t>How Maven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1147483"/>
            <a:ext cx="3181350" cy="44823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34635" y="1586751"/>
            <a:ext cx="3191436" cy="7709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install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43451" y="3328988"/>
            <a:ext cx="5900737" cy="885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Reads the instructions from pom.xml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451" y="4300262"/>
            <a:ext cx="5900738" cy="885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Gets the dependencies from local .m2 else from remote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3451" y="5271536"/>
            <a:ext cx="5900738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Runs the various phases. Creates the</a:t>
            </a:r>
            <a:r>
              <a:rPr lang="en-US" sz="2000" b="1" dirty="0">
                <a:solidFill>
                  <a:schemeClr val="tx1"/>
                </a:solidFill>
              </a:rPr>
              <a:t> target </a:t>
            </a:r>
            <a:r>
              <a:rPr lang="en-US" sz="2000" b="1" dirty="0" smtClean="0">
                <a:solidFill>
                  <a:schemeClr val="tx1"/>
                </a:solidFill>
              </a:rPr>
              <a:t>directory. </a:t>
            </a:r>
            <a:r>
              <a:rPr lang="en-US" sz="2000" b="1" dirty="0">
                <a:solidFill>
                  <a:schemeClr val="tx1"/>
                </a:solidFill>
              </a:rPr>
              <a:t>It contains all the compiled classes, JAR files </a:t>
            </a:r>
            <a:r>
              <a:rPr lang="en-US" sz="2000" b="1" dirty="0" err="1">
                <a:solidFill>
                  <a:schemeClr val="tx1"/>
                </a:solidFill>
              </a:rPr>
              <a:t>etc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4413" y="4743174"/>
            <a:ext cx="1157287" cy="442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2114550" y="4793045"/>
            <a:ext cx="628650" cy="42175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us add a plugin in </a:t>
            </a:r>
            <a:r>
              <a:rPr lang="en-US" dirty="0" err="1" smtClean="0"/>
              <a:t>pom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4426" y="2557463"/>
            <a:ext cx="5529262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maven-</a:t>
            </a:r>
            <a:r>
              <a:rPr lang="en-US" sz="3200" dirty="0" err="1" smtClean="0">
                <a:solidFill>
                  <a:schemeClr val="tx1"/>
                </a:solidFill>
              </a:rPr>
              <a:t>javadoc</a:t>
            </a:r>
            <a:r>
              <a:rPr lang="en-US" sz="3200" dirty="0" smtClean="0">
                <a:solidFill>
                  <a:schemeClr val="tx1"/>
                </a:solidFill>
              </a:rPr>
              <a:t>-plugin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4426" y="3929063"/>
            <a:ext cx="5529262" cy="685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m</a:t>
            </a:r>
            <a:r>
              <a:rPr lang="en-US" sz="3200" dirty="0" err="1" smtClean="0">
                <a:solidFill>
                  <a:schemeClr val="tx1"/>
                </a:solidFill>
              </a:rPr>
              <a:t>vn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j</a:t>
            </a:r>
            <a:r>
              <a:rPr lang="en-US" sz="3200" dirty="0" err="1" smtClean="0">
                <a:solidFill>
                  <a:schemeClr val="tx1"/>
                </a:solidFill>
              </a:rPr>
              <a:t>avadoc:aggregate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2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8983" y="870856"/>
            <a:ext cx="6409874" cy="598714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117600"/>
            <a:ext cx="2104571" cy="81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5" y="4989476"/>
            <a:ext cx="1868524" cy="17451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582057" y="2104571"/>
            <a:ext cx="0" cy="19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41714" y="2728686"/>
            <a:ext cx="1625600" cy="4934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46" y="4174131"/>
            <a:ext cx="783175" cy="783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146584"/>
            <a:ext cx="1805214" cy="90260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737428" y="4506685"/>
            <a:ext cx="1037772" cy="21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4034971"/>
            <a:ext cx="867229" cy="8672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54" y="974951"/>
            <a:ext cx="1320120" cy="132012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0"/>
          </p:cNvCxnSpPr>
          <p:nvPr/>
        </p:nvCxnSpPr>
        <p:spPr>
          <a:xfrm flipH="1" flipV="1">
            <a:off x="5208814" y="2184401"/>
            <a:ext cx="1" cy="1850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74" y="2295071"/>
            <a:ext cx="2354943" cy="235494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6691086" y="3222171"/>
            <a:ext cx="1146628" cy="951960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repeatCount="indefinite" decel="10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887506" y="-44829"/>
            <a:ext cx="3899648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want 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“Vote Now” Button below the image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" y="636494"/>
            <a:ext cx="1597398" cy="290456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628209" y="2223251"/>
            <a:ext cx="2438400" cy="1317808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Sure 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861176" y="3541059"/>
            <a:ext cx="2330824" cy="3316941"/>
            <a:chOff x="9861176" y="3541059"/>
            <a:chExt cx="2330824" cy="33169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1176" y="3541059"/>
              <a:ext cx="2330824" cy="331694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19833" y="6042212"/>
              <a:ext cx="1305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DEVELOPER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80566" y="1506826"/>
            <a:ext cx="7993608" cy="5351174"/>
            <a:chOff x="1380565" y="1506826"/>
            <a:chExt cx="8803341" cy="5351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565" y="2160491"/>
              <a:ext cx="8803341" cy="469750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47808" y="1506826"/>
              <a:ext cx="248777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WEBSITE</a:t>
              </a:r>
              <a:endParaRPr lang="en-US" sz="4400" b="1" dirty="0"/>
            </a:p>
          </p:txBody>
        </p:sp>
      </p:grpSp>
      <p:sp>
        <p:nvSpPr>
          <p:cNvPr id="14" name="Cloud 13"/>
          <p:cNvSpPr/>
          <p:nvPr/>
        </p:nvSpPr>
        <p:spPr>
          <a:xfrm>
            <a:off x="6424635" y="0"/>
            <a:ext cx="5201133" cy="18915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ONCE UPON A TIME THERE WAS 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Notched Right Arrow 14"/>
          <p:cNvSpPr/>
          <p:nvPr/>
        </p:nvSpPr>
        <p:spPr>
          <a:xfrm>
            <a:off x="887506" y="3675529"/>
            <a:ext cx="1461247" cy="770965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Linux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944914"/>
            <a:ext cx="6172199" cy="20900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u</a:t>
            </a:r>
            <a:r>
              <a:rPr lang="en-US" sz="2800" b="1" dirty="0" err="1" smtClean="0">
                <a:solidFill>
                  <a:schemeClr val="tx1"/>
                </a:solidFill>
              </a:rPr>
              <a:t>seradd</a:t>
            </a:r>
            <a:r>
              <a:rPr lang="en-US" sz="2800" b="1" dirty="0" smtClean="0">
                <a:solidFill>
                  <a:schemeClr val="tx1"/>
                </a:solidFill>
              </a:rPr>
              <a:t> tommy</a:t>
            </a:r>
          </a:p>
          <a:p>
            <a:pPr algn="ctr"/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</a:t>
            </a:r>
            <a:r>
              <a:rPr lang="en-US" sz="2800" b="1" dirty="0" err="1" smtClean="0">
                <a:solidFill>
                  <a:schemeClr val="tx1"/>
                </a:solidFill>
              </a:rPr>
              <a:t>asswd</a:t>
            </a:r>
            <a:r>
              <a:rPr lang="en-US" sz="2800" b="1" dirty="0" smtClean="0">
                <a:solidFill>
                  <a:schemeClr val="tx1"/>
                </a:solidFill>
              </a:rPr>
              <a:t> tommy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65943"/>
            <a:ext cx="10874829" cy="14804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 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sed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set Read, Write and Execute permissions for different types of users. </a:t>
            </a:r>
          </a:p>
        </p:txBody>
      </p:sp>
      <p:sp>
        <p:nvSpPr>
          <p:cNvPr id="5" name="Rectangle 4"/>
          <p:cNvSpPr/>
          <p:nvPr/>
        </p:nvSpPr>
        <p:spPr>
          <a:xfrm>
            <a:off x="827314" y="3570514"/>
            <a:ext cx="10885715" cy="1458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755 filename.txt</a:t>
            </a:r>
          </a:p>
        </p:txBody>
      </p:sp>
    </p:spTree>
    <p:extLst>
      <p:ext uri="{BB962C8B-B14F-4D97-AF65-F5344CB8AC3E}">
        <p14:creationId xmlns:p14="http://schemas.microsoft.com/office/powerpoint/2010/main" val="24859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568913"/>
            <a:ext cx="11161486" cy="10776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20915" y="3134972"/>
            <a:ext cx="11379201" cy="51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8629" y="4034972"/>
            <a:ext cx="1059542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9601" y="4020456"/>
            <a:ext cx="1059542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862" y="4034972"/>
            <a:ext cx="587828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30090" y="4027719"/>
            <a:ext cx="587828" cy="63839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43318" y="4027718"/>
            <a:ext cx="587828" cy="63851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3563258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4789712" y="371566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758376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1371603" y="3737437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1959430" y="3730174"/>
            <a:ext cx="304800" cy="174171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6862" y="3164130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30090" y="3156869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99779" y="3156869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02429" y="316412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21628" y="315686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1" y="1653496"/>
            <a:ext cx="11148785" cy="8428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16863" y="4847541"/>
            <a:ext cx="1734452" cy="413887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48083" y="2543391"/>
            <a:ext cx="4034974" cy="751352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7" grpId="0" animBg="1"/>
      <p:bldP spid="2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142" y="2452913"/>
            <a:ext cx="10885715" cy="23948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755 filename.txt</a:t>
            </a:r>
          </a:p>
        </p:txBody>
      </p:sp>
    </p:spTree>
    <p:extLst>
      <p:ext uri="{BB962C8B-B14F-4D97-AF65-F5344CB8AC3E}">
        <p14:creationId xmlns:p14="http://schemas.microsoft.com/office/powerpoint/2010/main" val="14882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65943"/>
            <a:ext cx="10058400" cy="47862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 smtClean="0"/>
              <a:t>Computer understands only 0’s and 1’s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2" y="2165577"/>
            <a:ext cx="9436099" cy="1757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30" y="3680505"/>
            <a:ext cx="9436099" cy="1396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3" y="144462"/>
            <a:ext cx="898207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786" y="794201"/>
            <a:ext cx="577729" cy="715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198" y="794201"/>
            <a:ext cx="442329" cy="6052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37372" y="3899240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1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375" y="3789816"/>
            <a:ext cx="9391650" cy="12477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37372" y="3952874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42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27" y="3828823"/>
            <a:ext cx="9391650" cy="12668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537372" y="3894817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01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9314"/>
            <a:ext cx="9844314" cy="313766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38200" y="1393372"/>
            <a:ext cx="10874829" cy="12337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0750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filename.txt</a:t>
            </a:r>
          </a:p>
        </p:txBody>
      </p:sp>
    </p:spTree>
    <p:extLst>
      <p:ext uri="{BB962C8B-B14F-4D97-AF65-F5344CB8AC3E}">
        <p14:creationId xmlns:p14="http://schemas.microsoft.com/office/powerpoint/2010/main" val="31041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585559"/>
            <a:ext cx="10206718" cy="101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" y="1988683"/>
            <a:ext cx="10206719" cy="10302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887" y="4833485"/>
            <a:ext cx="3679370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Here it shows d means directory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22" y="3505423"/>
            <a:ext cx="11395752" cy="116591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261255" y="458425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4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585559"/>
            <a:ext cx="10206718" cy="101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" y="1988683"/>
            <a:ext cx="10206719" cy="1030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9" y="3411084"/>
            <a:ext cx="11698514" cy="12382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261255" y="458425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887" y="4833485"/>
            <a:ext cx="3679370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Here it shows l means </a:t>
            </a:r>
            <a:r>
              <a:rPr lang="en-US" b="1" dirty="0" err="1" smtClean="0">
                <a:solidFill>
                  <a:schemeClr val="tx1"/>
                </a:solidFill>
              </a:rPr>
              <a:t>sym</a:t>
            </a:r>
            <a:r>
              <a:rPr lang="en-US" b="1" dirty="0" smtClean="0">
                <a:solidFill>
                  <a:schemeClr val="tx1"/>
                </a:solidFill>
              </a:rPr>
              <a:t> link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Chown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568913"/>
            <a:ext cx="11161486" cy="1077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8629" y="4034972"/>
            <a:ext cx="1059542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1" y="4020456"/>
            <a:ext cx="1059542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862" y="4034972"/>
            <a:ext cx="587828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0090" y="4027719"/>
            <a:ext cx="587828" cy="63839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43318" y="4027718"/>
            <a:ext cx="587828" cy="63851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3563258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4789712" y="371566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758376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371603" y="3737437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1959430" y="3730174"/>
            <a:ext cx="304800" cy="174171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02429" y="316412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21628" y="315686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1" y="1653496"/>
            <a:ext cx="11148785" cy="8428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16863" y="4847541"/>
            <a:ext cx="1734452" cy="413887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02744" y="4847541"/>
            <a:ext cx="4630056" cy="1175888"/>
          </a:xfrm>
          <a:prstGeom prst="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</a:rPr>
              <a:t>chown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centos:tommy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36686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96119" y="1770530"/>
            <a:ext cx="7324165" cy="23128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12529"/>
                </a:solidFill>
                <a:latin typeface="lato"/>
              </a:rPr>
              <a:t>The leading open source automation server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2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447" y="1775012"/>
            <a:ext cx="7978589" cy="304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INSTALLATION &amp; SETUP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784342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84" y="2032000"/>
            <a:ext cx="2538171" cy="25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2" y="1784342"/>
            <a:ext cx="3033486" cy="3033486"/>
          </a:xfrm>
          <a:prstGeom prst="rect">
            <a:avLst/>
          </a:prstGeom>
        </p:spPr>
      </p:pic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89" y="1784342"/>
            <a:ext cx="5699984" cy="35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JENKINS SLAVE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3657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JENKINS 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95256" y="2002857"/>
            <a:ext cx="754743" cy="566058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87884" y="2224200"/>
            <a:ext cx="754743" cy="566058"/>
          </a:xfrm>
          <a:prstGeom prst="round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380512" y="2039029"/>
            <a:ext cx="754743" cy="566058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JOB3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273140" y="2198573"/>
            <a:ext cx="754743" cy="566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JOB4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5768" y="2039029"/>
            <a:ext cx="754743" cy="566058"/>
          </a:xfrm>
          <a:prstGeom prst="round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JOB5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249714" y="5196114"/>
            <a:ext cx="2061028" cy="1103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TOO MUCH LOAD FOR ME TO HANDLE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7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31718 0.33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3832 0.17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37318 0.199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43568 0.309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84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42669 0.2011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1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SLAVE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3657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JENKINS 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95256" y="2002857"/>
            <a:ext cx="754743" cy="566058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87884" y="2224200"/>
            <a:ext cx="754743" cy="566058"/>
          </a:xfrm>
          <a:prstGeom prst="round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380512" y="2039029"/>
            <a:ext cx="754743" cy="566058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87884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JENKINS SLAVE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49714" y="5196114"/>
            <a:ext cx="2061028" cy="1103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ME SHARE LOAD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73140" y="2198573"/>
            <a:ext cx="754743" cy="566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JOB4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5768" y="2039029"/>
            <a:ext cx="754743" cy="566058"/>
          </a:xfrm>
          <a:prstGeom prst="round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31718 0.33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3832 0.17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37318 0.199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2969 0.306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03086 0.201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9" grpId="0" animBg="1"/>
      <p:bldP spid="3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519"/>
            <a:ext cx="3907971" cy="981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394917"/>
            <a:ext cx="3095171" cy="2336419"/>
          </a:xfrm>
          <a:prstGeom prst="rect">
            <a:avLst/>
          </a:prstGeom>
        </p:spPr>
      </p:pic>
      <p:pic>
        <p:nvPicPr>
          <p:cNvPr id="15362" name="Picture 2" descr="Image result for jenkins dsl plu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50" y="4392392"/>
            <a:ext cx="3763283" cy="154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3" y="440498"/>
            <a:ext cx="4227059" cy="1151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6" y="3133857"/>
            <a:ext cx="2454047" cy="1718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2" y="1958106"/>
            <a:ext cx="2341338" cy="20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6" y="878113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2" y="1108690"/>
            <a:ext cx="5471885" cy="25723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2" y="4274456"/>
            <a:ext cx="7010400" cy="17054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clone using </a:t>
            </a:r>
            <a:r>
              <a:rPr lang="en-US" sz="4400" dirty="0" err="1" smtClean="0"/>
              <a:t>jenkins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396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0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79" y="745010"/>
            <a:ext cx="2801258" cy="1543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62" y="-14133"/>
            <a:ext cx="3047619" cy="3047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1" y="2866570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clone using </a:t>
            </a:r>
            <a:r>
              <a:rPr lang="en-US" sz="4400" dirty="0" err="1" smtClean="0"/>
              <a:t>jenkins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2612571" y="4382741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install 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2612571" y="3611580"/>
            <a:ext cx="7010400" cy="6145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test 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2612571" y="5127751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deploy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709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DSL Plugin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4114" y="2786743"/>
            <a:ext cx="5617029" cy="856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SEED JOB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164114" y="3882798"/>
            <a:ext cx="5617029" cy="856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CREATE JOBS FROM SEED JOB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5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887506" y="-44829"/>
            <a:ext cx="3899648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Don’t like the button. Remove It!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" y="636494"/>
            <a:ext cx="1597398" cy="290456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738030" y="636494"/>
            <a:ext cx="2438400" cy="1317808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3" y="2294888"/>
            <a:ext cx="8202170" cy="4563112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439281" y="3567955"/>
            <a:ext cx="1461247" cy="770965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42" y="2088776"/>
            <a:ext cx="2009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25" y="3000395"/>
            <a:ext cx="779186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5739" y="2425148"/>
            <a:ext cx="11012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pipeline {</a:t>
            </a:r>
          </a:p>
          <a:p>
            <a:r>
              <a:rPr lang="en-US" sz="4800" dirty="0"/>
              <a:t>    /* insert Declarative Pipeline here */</a:t>
            </a:r>
          </a:p>
          <a:p>
            <a:r>
              <a:rPr lang="en-US" sz="4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4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431235" y="1948070"/>
            <a:ext cx="7931426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Where this entire PIPELINE should execute</a:t>
            </a:r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3636686"/>
            <a:ext cx="3943794" cy="3221314"/>
            <a:chOff x="0" y="3636686"/>
            <a:chExt cx="3943794" cy="32213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36686"/>
              <a:ext cx="3943794" cy="32213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97" y="4239660"/>
              <a:ext cx="2051794" cy="140017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277391" y="3636686"/>
            <a:ext cx="3943794" cy="3221314"/>
            <a:chOff x="4277391" y="3636686"/>
            <a:chExt cx="3943794" cy="3221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391" y="3636686"/>
              <a:ext cx="3943794" cy="3221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627" y="4239660"/>
              <a:ext cx="1913077" cy="14001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21" y="3572909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431235" y="1948070"/>
            <a:ext cx="7931426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Where bulk of work is done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3900281"/>
            <a:ext cx="779186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39" y="2047460"/>
            <a:ext cx="10952921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series of one or more steps to be executed in a given stage</a:t>
            </a:r>
          </a:p>
        </p:txBody>
      </p:sp>
    </p:spTree>
    <p:extLst>
      <p:ext uri="{BB962C8B-B14F-4D97-AF65-F5344CB8AC3E}">
        <p14:creationId xmlns:p14="http://schemas.microsoft.com/office/powerpoint/2010/main" val="19466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03443"/>
            <a:ext cx="10952921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one or more additional steps that are run upon the completion of a Pipeline’s or stage’s run</a:t>
            </a:r>
          </a:p>
        </p:txBody>
      </p:sp>
    </p:spTree>
    <p:extLst>
      <p:ext uri="{BB962C8B-B14F-4D97-AF65-F5344CB8AC3E}">
        <p14:creationId xmlns:p14="http://schemas.microsoft.com/office/powerpoint/2010/main" val="33912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environment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19539" y="2703443"/>
            <a:ext cx="10952921" cy="2584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Sequence </a:t>
            </a:r>
            <a:r>
              <a:rPr lang="en-US" sz="3200" b="1" dirty="0">
                <a:solidFill>
                  <a:schemeClr val="tx1"/>
                </a:solidFill>
              </a:rPr>
              <a:t>of key-value pairs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which </a:t>
            </a:r>
            <a:r>
              <a:rPr lang="en-US" sz="3200" b="1" dirty="0">
                <a:solidFill>
                  <a:schemeClr val="tx1"/>
                </a:solidFill>
              </a:rPr>
              <a:t>will be defined as environment variables for the all steps,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or </a:t>
            </a:r>
            <a:r>
              <a:rPr lang="en-US" sz="3200" b="1" dirty="0">
                <a:solidFill>
                  <a:schemeClr val="tx1"/>
                </a:solidFill>
              </a:rPr>
              <a:t>stage-specific steps</a:t>
            </a:r>
          </a:p>
        </p:txBody>
      </p:sp>
    </p:spTree>
    <p:extLst>
      <p:ext uri="{BB962C8B-B14F-4D97-AF65-F5344CB8AC3E}">
        <p14:creationId xmlns:p14="http://schemas.microsoft.com/office/powerpoint/2010/main" val="25026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The options directive allows configuring Pipeline-specific options from within the Pipeline itself</a:t>
            </a:r>
          </a:p>
        </p:txBody>
      </p:sp>
    </p:spTree>
    <p:extLst>
      <p:ext uri="{BB962C8B-B14F-4D97-AF65-F5344CB8AC3E}">
        <p14:creationId xmlns:p14="http://schemas.microsoft.com/office/powerpoint/2010/main" val="23721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parameters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List of parameters which a user should provide when triggering the Pipeline</a:t>
            </a:r>
          </a:p>
        </p:txBody>
      </p:sp>
    </p:spTree>
    <p:extLst>
      <p:ext uri="{BB962C8B-B14F-4D97-AF65-F5344CB8AC3E}">
        <p14:creationId xmlns:p14="http://schemas.microsoft.com/office/powerpoint/2010/main" val="11876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triggers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Automated ways in which the Pipeline should be re-triggered</a:t>
            </a:r>
          </a:p>
        </p:txBody>
      </p:sp>
    </p:spTree>
    <p:extLst>
      <p:ext uri="{BB962C8B-B14F-4D97-AF65-F5344CB8AC3E}">
        <p14:creationId xmlns:p14="http://schemas.microsoft.com/office/powerpoint/2010/main" val="41507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 AGAIN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42469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tools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Tools to auto-install and put on the PATH</a:t>
            </a:r>
          </a:p>
        </p:txBody>
      </p:sp>
    </p:spTree>
    <p:extLst>
      <p:ext uri="{BB962C8B-B14F-4D97-AF65-F5344CB8AC3E}">
        <p14:creationId xmlns:p14="http://schemas.microsoft.com/office/powerpoint/2010/main" val="23342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3637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The input directive on a stage allows you to prompt for input, using the input </a:t>
            </a:r>
            <a:r>
              <a:rPr lang="en-US" sz="3200" b="1" dirty="0" smtClean="0">
                <a:solidFill>
                  <a:schemeClr val="tx1"/>
                </a:solidFill>
              </a:rPr>
              <a:t>step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The stage will pause after any options have been </a:t>
            </a:r>
            <a:r>
              <a:rPr lang="en-US" sz="3200" b="1" dirty="0" smtClean="0">
                <a:solidFill>
                  <a:schemeClr val="tx1"/>
                </a:solidFill>
              </a:rPr>
              <a:t>applied before </a:t>
            </a:r>
            <a:r>
              <a:rPr lang="en-US" sz="3200" b="1" dirty="0">
                <a:solidFill>
                  <a:schemeClr val="tx1"/>
                </a:solidFill>
              </a:rPr>
              <a:t>entering the </a:t>
            </a:r>
            <a:r>
              <a:rPr lang="en-US" sz="3200" b="1" dirty="0" smtClean="0">
                <a:solidFill>
                  <a:schemeClr val="tx1"/>
                </a:solidFill>
              </a:rPr>
              <a:t>stage.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107095"/>
            <a:ext cx="10952921" cy="3637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Allows the Pipeline to determine whether the stage should be executed depending on the given condition.</a:t>
            </a:r>
          </a:p>
        </p:txBody>
      </p:sp>
    </p:spTree>
    <p:extLst>
      <p:ext uri="{BB962C8B-B14F-4D97-AF65-F5344CB8AC3E}">
        <p14:creationId xmlns:p14="http://schemas.microsoft.com/office/powerpoint/2010/main" val="38031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7743" y="1293123"/>
            <a:ext cx="6437244" cy="1530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Sequential Stages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7743" y="3751401"/>
            <a:ext cx="6437244" cy="1530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Parallel Stages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65" y="2950648"/>
            <a:ext cx="4857206" cy="3907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4066"/>
            <a:ext cx="4931722" cy="51911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62503" y="2386361"/>
            <a:ext cx="3383280" cy="734105"/>
            <a:chOff x="6962503" y="2386361"/>
            <a:chExt cx="3383280" cy="734105"/>
          </a:xfrm>
        </p:grpSpPr>
        <p:sp>
          <p:nvSpPr>
            <p:cNvPr id="7" name="Parallelogram 6"/>
            <p:cNvSpPr/>
            <p:nvPr/>
          </p:nvSpPr>
          <p:spPr>
            <a:xfrm rot="21344724">
              <a:off x="6962503" y="2386361"/>
              <a:ext cx="3383280" cy="734105"/>
            </a:xfrm>
            <a:prstGeom prst="parallelogram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 rot="21299195">
              <a:off x="7785464" y="2568747"/>
              <a:ext cx="173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HYPERVISOR</a:t>
              </a:r>
              <a:endParaRPr lang="en-US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72305" y="3446884"/>
            <a:ext cx="2771529" cy="1090951"/>
            <a:chOff x="7172305" y="3446884"/>
            <a:chExt cx="2771529" cy="1090951"/>
          </a:xfrm>
        </p:grpSpPr>
        <p:sp>
          <p:nvSpPr>
            <p:cNvPr id="33" name="Rectangle 32"/>
            <p:cNvSpPr/>
            <p:nvPr/>
          </p:nvSpPr>
          <p:spPr>
            <a:xfrm>
              <a:off x="7172305" y="3857928"/>
              <a:ext cx="2771529" cy="6799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587707" y="3446884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CAPACITY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65284" y="5069658"/>
            <a:ext cx="2771529" cy="1100608"/>
            <a:chOff x="7185752" y="4937263"/>
            <a:chExt cx="2771529" cy="1100608"/>
          </a:xfrm>
        </p:grpSpPr>
        <p:sp>
          <p:nvSpPr>
            <p:cNvPr id="35" name="Rectangle 34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253645" y="5047790"/>
            <a:ext cx="2771529" cy="1100608"/>
            <a:chOff x="7185752" y="4937263"/>
            <a:chExt cx="2771529" cy="1100608"/>
          </a:xfrm>
        </p:grpSpPr>
        <p:sp>
          <p:nvSpPr>
            <p:cNvPr id="41" name="Rectangle 40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92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53645" y="5050591"/>
            <a:ext cx="2771529" cy="1100608"/>
            <a:chOff x="7185752" y="4937263"/>
            <a:chExt cx="2771529" cy="1100608"/>
          </a:xfrm>
        </p:grpSpPr>
        <p:sp>
          <p:nvSpPr>
            <p:cNvPr id="44" name="Rectangle 43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86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57209" y="5058148"/>
            <a:ext cx="2771529" cy="1100608"/>
            <a:chOff x="7185752" y="4937263"/>
            <a:chExt cx="2771529" cy="1100608"/>
          </a:xfrm>
        </p:grpSpPr>
        <p:sp>
          <p:nvSpPr>
            <p:cNvPr id="47" name="Rectangle 46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90311" y="525250"/>
            <a:ext cx="1931960" cy="1944431"/>
            <a:chOff x="6390311" y="525250"/>
            <a:chExt cx="1931960" cy="1944431"/>
          </a:xfrm>
        </p:grpSpPr>
        <p:grpSp>
          <p:nvGrpSpPr>
            <p:cNvPr id="30" name="Group 29"/>
            <p:cNvGrpSpPr/>
            <p:nvPr/>
          </p:nvGrpSpPr>
          <p:grpSpPr>
            <a:xfrm>
              <a:off x="6390311" y="849966"/>
              <a:ext cx="1931960" cy="1619715"/>
              <a:chOff x="6283233" y="391889"/>
              <a:chExt cx="1931960" cy="161971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3233" y="391889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9933" y="507244"/>
                <a:ext cx="629224" cy="629224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7195427" y="1409921"/>
                <a:ext cx="319942" cy="6016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tangle 49"/>
            <p:cNvSpPr/>
            <p:nvPr/>
          </p:nvSpPr>
          <p:spPr>
            <a:xfrm>
              <a:off x="6631416" y="525250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16 GB RAM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50638" y="528279"/>
            <a:ext cx="1931960" cy="1829488"/>
            <a:chOff x="8050638" y="528279"/>
            <a:chExt cx="1931960" cy="1829488"/>
          </a:xfrm>
        </p:grpSpPr>
        <p:grpSp>
          <p:nvGrpSpPr>
            <p:cNvPr id="31" name="Group 30"/>
            <p:cNvGrpSpPr/>
            <p:nvPr/>
          </p:nvGrpSpPr>
          <p:grpSpPr>
            <a:xfrm>
              <a:off x="8050638" y="890758"/>
              <a:ext cx="1931960" cy="1467009"/>
              <a:chOff x="8051866" y="391888"/>
              <a:chExt cx="1931960" cy="14670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1866" y="391888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0" y="525250"/>
                <a:ext cx="593211" cy="593211"/>
              </a:xfrm>
              <a:prstGeom prst="rect">
                <a:avLst/>
              </a:prstGeom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flipV="1">
                <a:off x="8999662" y="1518767"/>
                <a:ext cx="8122" cy="340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8279825" y="528279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GB RAM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200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711436" y="501111"/>
            <a:ext cx="1931960" cy="1774208"/>
            <a:chOff x="9711436" y="501111"/>
            <a:chExt cx="1931960" cy="1774208"/>
          </a:xfrm>
        </p:grpSpPr>
        <p:grpSp>
          <p:nvGrpSpPr>
            <p:cNvPr id="32" name="Group 31"/>
            <p:cNvGrpSpPr/>
            <p:nvPr/>
          </p:nvGrpSpPr>
          <p:grpSpPr>
            <a:xfrm>
              <a:off x="9711436" y="861689"/>
              <a:ext cx="1931960" cy="1413630"/>
              <a:chOff x="9672210" y="391886"/>
              <a:chExt cx="1931960" cy="141363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210" y="391886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351" y="493931"/>
                <a:ext cx="679677" cy="655848"/>
              </a:xfrm>
              <a:prstGeom prst="rect">
                <a:avLst/>
              </a:prstGeom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10205871" y="1502899"/>
                <a:ext cx="456530" cy="3026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9985821" y="501111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GB RAM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21937" y="255848"/>
            <a:ext cx="4197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VIRTUAL MACHINE</a:t>
            </a:r>
            <a:endParaRPr lang="en-US" sz="4000" b="1" dirty="0"/>
          </a:p>
        </p:txBody>
      </p:sp>
      <p:sp>
        <p:nvSpPr>
          <p:cNvPr id="67" name="Rectangle 66"/>
          <p:cNvSpPr/>
          <p:nvPr/>
        </p:nvSpPr>
        <p:spPr>
          <a:xfrm>
            <a:off x="5080332" y="304230"/>
            <a:ext cx="7111668" cy="655377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loud 67"/>
          <p:cNvSpPr/>
          <p:nvPr/>
        </p:nvSpPr>
        <p:spPr>
          <a:xfrm>
            <a:off x="5636603" y="159485"/>
            <a:ext cx="6411961" cy="6574797"/>
          </a:xfrm>
          <a:prstGeom prst="cloud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0" y="4489824"/>
            <a:ext cx="8470496" cy="176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10166" y="3747140"/>
            <a:ext cx="8440360" cy="62411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HYPERVISOR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12686" y="1937656"/>
            <a:ext cx="2699657" cy="1690914"/>
            <a:chOff x="1712686" y="1937656"/>
            <a:chExt cx="2699657" cy="1690914"/>
          </a:xfrm>
        </p:grpSpPr>
        <p:sp>
          <p:nvSpPr>
            <p:cNvPr id="6" name="Rounded Rectangle 5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7350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3113314" y="2202708"/>
            <a:ext cx="1133223" cy="674915"/>
          </a:xfrm>
          <a:prstGeom prst="round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78491" y="2193666"/>
            <a:ext cx="1133223" cy="6749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Libs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585407" y="1937656"/>
            <a:ext cx="2699657" cy="1690914"/>
            <a:chOff x="4585407" y="1937656"/>
            <a:chExt cx="2699657" cy="1690914"/>
          </a:xfrm>
        </p:grpSpPr>
        <p:sp>
          <p:nvSpPr>
            <p:cNvPr id="19" name="Rounded Rectangle 18"/>
            <p:cNvSpPr/>
            <p:nvPr/>
          </p:nvSpPr>
          <p:spPr>
            <a:xfrm>
              <a:off x="4585407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60071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1212" y="2193666"/>
            <a:ext cx="2368046" cy="683957"/>
            <a:chOff x="1841097" y="2193666"/>
            <a:chExt cx="2368046" cy="683957"/>
          </a:xfrm>
        </p:grpSpPr>
        <p:sp>
          <p:nvSpPr>
            <p:cNvPr id="22" name="Rounded Rectangle 21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50869" y="1932295"/>
            <a:ext cx="2699657" cy="1690914"/>
            <a:chOff x="7450869" y="1932295"/>
            <a:chExt cx="2699657" cy="1690914"/>
          </a:xfrm>
        </p:grpSpPr>
        <p:sp>
          <p:nvSpPr>
            <p:cNvPr id="25" name="Rounded Rectangle 24"/>
            <p:cNvSpPr/>
            <p:nvPr/>
          </p:nvSpPr>
          <p:spPr>
            <a:xfrm>
              <a:off x="7450869" y="1932295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25533" y="3119230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616674" y="2188305"/>
            <a:ext cx="2368046" cy="683957"/>
            <a:chOff x="1841097" y="2193666"/>
            <a:chExt cx="2368046" cy="683957"/>
          </a:xfrm>
        </p:grpSpPr>
        <p:sp>
          <p:nvSpPr>
            <p:cNvPr id="28" name="Rounded Rectangle 27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0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55" y="-13851"/>
            <a:ext cx="4003246" cy="1325563"/>
          </a:xfrm>
        </p:spPr>
        <p:txBody>
          <a:bodyPr/>
          <a:lstStyle/>
          <a:p>
            <a:r>
              <a:rPr lang="en-US" dirty="0" smtClean="0"/>
              <a:t>Containerization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0" y="4476199"/>
            <a:ext cx="8470496" cy="176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10166" y="3788553"/>
            <a:ext cx="8440360" cy="62411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HYPERVISOR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02542" y="1913869"/>
            <a:ext cx="2699657" cy="1733840"/>
            <a:chOff x="1712686" y="1937656"/>
            <a:chExt cx="2699657" cy="1690914"/>
          </a:xfrm>
        </p:grpSpPr>
        <p:sp>
          <p:nvSpPr>
            <p:cNvPr id="6" name="Rounded Rectangle 5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7350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6863" y="1913869"/>
            <a:ext cx="2699657" cy="1690914"/>
            <a:chOff x="4585407" y="1937656"/>
            <a:chExt cx="2699657" cy="1690914"/>
          </a:xfrm>
        </p:grpSpPr>
        <p:grpSp>
          <p:nvGrpSpPr>
            <p:cNvPr id="31" name="Group 30"/>
            <p:cNvGrpSpPr/>
            <p:nvPr/>
          </p:nvGrpSpPr>
          <p:grpSpPr>
            <a:xfrm>
              <a:off x="4585407" y="1937656"/>
              <a:ext cx="2699657" cy="1690914"/>
              <a:chOff x="4585407" y="1937656"/>
              <a:chExt cx="2699657" cy="1690914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585407" y="1937656"/>
                <a:ext cx="2699657" cy="1690914"/>
              </a:xfrm>
              <a:prstGeom prst="roundRect">
                <a:avLst/>
              </a:prstGeom>
              <a:solidFill>
                <a:srgbClr val="C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860071" y="3124591"/>
                <a:ext cx="23233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Operating</a:t>
                </a:r>
                <a:r>
                  <a:rPr lang="en-US" dirty="0" smtClean="0"/>
                  <a:t> </a:t>
                </a:r>
                <a:r>
                  <a:rPr lang="en-US" b="1" dirty="0"/>
                  <a:t>System</a:t>
                </a:r>
                <a:r>
                  <a:rPr lang="en-US" dirty="0" smtClean="0"/>
                  <a:t> </a:t>
                </a:r>
                <a:r>
                  <a:rPr lang="en-US" b="1" dirty="0"/>
                  <a:t>(OS)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1212" y="2193666"/>
              <a:ext cx="2368046" cy="683957"/>
              <a:chOff x="1841097" y="2193666"/>
              <a:chExt cx="2368046" cy="68395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3075920" y="2202708"/>
                <a:ext cx="1133223" cy="674915"/>
              </a:xfrm>
              <a:prstGeom prst="round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App2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841097" y="2193666"/>
                <a:ext cx="1133223" cy="67491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Libs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68" y="653324"/>
            <a:ext cx="2368046" cy="1095528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5207554" y="877484"/>
            <a:ext cx="1776892" cy="706351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75965" y="1318204"/>
            <a:ext cx="562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OS</a:t>
            </a:r>
            <a:endParaRPr lang="en-US" sz="16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98818" y="977048"/>
            <a:ext cx="1610878" cy="382465"/>
            <a:chOff x="9433662" y="1656982"/>
            <a:chExt cx="1276696" cy="510835"/>
          </a:xfrm>
        </p:grpSpPr>
        <p:sp>
          <p:nvSpPr>
            <p:cNvPr id="43" name="Rounded Rectangle 42"/>
            <p:cNvSpPr/>
            <p:nvPr/>
          </p:nvSpPr>
          <p:spPr>
            <a:xfrm>
              <a:off x="10051632" y="1663735"/>
              <a:ext cx="658726" cy="504082"/>
            </a:xfrm>
            <a:prstGeom prst="round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9433662" y="1656982"/>
              <a:ext cx="556284" cy="50408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Libs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78491" y="2193666"/>
            <a:ext cx="2368046" cy="683957"/>
            <a:chOff x="1878491" y="2193666"/>
            <a:chExt cx="2368046" cy="683957"/>
          </a:xfrm>
        </p:grpSpPr>
        <p:sp>
          <p:nvSpPr>
            <p:cNvPr id="51" name="Rounded Rectangle 50"/>
            <p:cNvSpPr/>
            <p:nvPr/>
          </p:nvSpPr>
          <p:spPr>
            <a:xfrm>
              <a:off x="3113314" y="2202708"/>
              <a:ext cx="1133223" cy="674915"/>
            </a:xfrm>
            <a:prstGeom prst="round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878491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22" y="649042"/>
            <a:ext cx="2368046" cy="1095528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7812687" y="862114"/>
            <a:ext cx="1776892" cy="778255"/>
            <a:chOff x="7787861" y="759811"/>
            <a:chExt cx="1776892" cy="778255"/>
          </a:xfrm>
        </p:grpSpPr>
        <p:sp>
          <p:nvSpPr>
            <p:cNvPr id="54" name="Rounded Rectangle 53"/>
            <p:cNvSpPr/>
            <p:nvPr/>
          </p:nvSpPr>
          <p:spPr>
            <a:xfrm>
              <a:off x="7787861" y="759811"/>
              <a:ext cx="1776892" cy="706351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424035" y="1199512"/>
              <a:ext cx="562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OS</a:t>
              </a:r>
              <a:endParaRPr lang="en-US" sz="1600" b="1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955493" y="648931"/>
            <a:ext cx="2368046" cy="1095528"/>
            <a:chOff x="766601" y="617557"/>
            <a:chExt cx="2368046" cy="109552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1" y="617557"/>
              <a:ext cx="2368046" cy="1095528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1026431" y="824663"/>
              <a:ext cx="1776892" cy="731778"/>
              <a:chOff x="791584" y="701441"/>
              <a:chExt cx="1776892" cy="731778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91584" y="701441"/>
                <a:ext cx="1776892" cy="723432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882848" y="786283"/>
                <a:ext cx="1610878" cy="646936"/>
                <a:chOff x="882848" y="786283"/>
                <a:chExt cx="1610878" cy="646936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1359995" y="1125443"/>
                  <a:ext cx="56259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882848" y="786283"/>
                  <a:ext cx="1610878" cy="347695"/>
                  <a:chOff x="9433662" y="1656982"/>
                  <a:chExt cx="1276696" cy="510835"/>
                </a:xfrm>
              </p:grpSpPr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99FF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ounded Rectangle 83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97" name="Group 96"/>
          <p:cNvGrpSpPr/>
          <p:nvPr/>
        </p:nvGrpSpPr>
        <p:grpSpPr>
          <a:xfrm>
            <a:off x="7218911" y="1935332"/>
            <a:ext cx="2699657" cy="1690914"/>
            <a:chOff x="4585407" y="1937656"/>
            <a:chExt cx="2699657" cy="1690914"/>
          </a:xfrm>
        </p:grpSpPr>
        <p:sp>
          <p:nvSpPr>
            <p:cNvPr id="101" name="Rounded Rectangle 100"/>
            <p:cNvSpPr/>
            <p:nvPr/>
          </p:nvSpPr>
          <p:spPr>
            <a:xfrm>
              <a:off x="4585407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60071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886852" y="947429"/>
            <a:ext cx="1610878" cy="382465"/>
            <a:chOff x="9433662" y="1598827"/>
            <a:chExt cx="1276696" cy="510834"/>
          </a:xfrm>
        </p:grpSpPr>
        <p:sp>
          <p:nvSpPr>
            <p:cNvPr id="58" name="Rounded Rectangle 57"/>
            <p:cNvSpPr/>
            <p:nvPr/>
          </p:nvSpPr>
          <p:spPr>
            <a:xfrm>
              <a:off x="10051632" y="1605579"/>
              <a:ext cx="658726" cy="504082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433662" y="1598827"/>
              <a:ext cx="556284" cy="5040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Libs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418500" y="2274978"/>
            <a:ext cx="2368046" cy="683957"/>
            <a:chOff x="1841097" y="2193666"/>
            <a:chExt cx="2368046" cy="683957"/>
          </a:xfrm>
        </p:grpSpPr>
        <p:sp>
          <p:nvSpPr>
            <p:cNvPr id="104" name="Rounded Rectangle 103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60652" y="643462"/>
            <a:ext cx="2368046" cy="1095528"/>
            <a:chOff x="589798" y="648931"/>
            <a:chExt cx="2368046" cy="109552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98" y="648931"/>
              <a:ext cx="2368046" cy="1095528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827137" y="821572"/>
              <a:ext cx="1776892" cy="779273"/>
              <a:chOff x="9404873" y="1524001"/>
              <a:chExt cx="1408270" cy="1040827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9404873" y="1524001"/>
                <a:ext cx="1408270" cy="943429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9477204" y="1656982"/>
                <a:ext cx="1276696" cy="907846"/>
                <a:chOff x="9477204" y="1656982"/>
                <a:chExt cx="1276696" cy="907846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9855365" y="2112642"/>
                  <a:ext cx="445886" cy="4521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91" name="Group 90"/>
                <p:cNvGrpSpPr/>
                <p:nvPr/>
              </p:nvGrpSpPr>
              <p:grpSpPr>
                <a:xfrm>
                  <a:off x="9477204" y="1656982"/>
                  <a:ext cx="1276696" cy="510835"/>
                  <a:chOff x="9433662" y="1656982"/>
                  <a:chExt cx="1276696" cy="510835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App2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9" y="1948082"/>
            <a:ext cx="1673678" cy="15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7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10248 0.006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208 L 0.20131 0.0053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19144 L 0.13151 -0.19144 C 0.07565 -0.19144 0.00729 -0.12917 0.00729 -0.07848 L 0.00729 0.03588 " pathEditMode="relative" rAng="0" ptsTypes="AAAA">
                                      <p:cBhvr>
                                        <p:cTn id="4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1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00417 -0.2143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07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00023 L -0.12175 -0.00023 C -0.17553 -0.00023 -0.24154 0.0544 -0.24154 0.0993 L -0.24154 0.19977 " pathEditMode="relative" rAng="0" ptsTypes="AAAA">
                                      <p:cBhvr>
                                        <p:cTn id="9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-0.00231 L -0.12878 -0.00231 C -0.18503 -0.00231 -0.25417 0.0537 -0.25417 0.09931 L -0.25417 0.20116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 animBg="1"/>
      <p:bldP spid="45" grpId="1" animBg="1"/>
      <p:bldP spid="46" grpId="0"/>
      <p:bldP spid="4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- Ease Of 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292"/>
            <a:ext cx="5609652" cy="4353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5534" y="3112305"/>
            <a:ext cx="3132255" cy="2110920"/>
            <a:chOff x="1712686" y="1937656"/>
            <a:chExt cx="2699657" cy="1694391"/>
          </a:xfrm>
        </p:grpSpPr>
        <p:sp>
          <p:nvSpPr>
            <p:cNvPr id="5" name="Rounded Rectangle 4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8950" y="3262715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38" y="2406291"/>
            <a:ext cx="5548205" cy="43535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3714" y="3112305"/>
            <a:ext cx="3097946" cy="2106588"/>
            <a:chOff x="1712686" y="1937656"/>
            <a:chExt cx="2699658" cy="1690914"/>
          </a:xfrm>
        </p:grpSpPr>
        <p:sp>
          <p:nvSpPr>
            <p:cNvPr id="12" name="Rounded Rectangle 11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8951" y="3259238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3381" y="6382453"/>
            <a:ext cx="2245590" cy="3773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9892" y="6382453"/>
            <a:ext cx="2245590" cy="37737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PRD MACHINE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0358" y="3303626"/>
            <a:ext cx="2625120" cy="675128"/>
            <a:chOff x="540358" y="3303626"/>
            <a:chExt cx="2625120" cy="675128"/>
          </a:xfrm>
        </p:grpSpPr>
        <p:sp>
          <p:nvSpPr>
            <p:cNvPr id="17" name="Rounded Rectangle 16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40357" y="4083854"/>
            <a:ext cx="1133223" cy="67491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0" y="753089"/>
            <a:ext cx="820390" cy="34251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049486" y="1156710"/>
            <a:ext cx="1741715" cy="439861"/>
            <a:chOff x="4049486" y="1156710"/>
            <a:chExt cx="1741715" cy="439861"/>
          </a:xfrm>
        </p:grpSpPr>
        <p:sp>
          <p:nvSpPr>
            <p:cNvPr id="22" name="Rounded Rectangle 21"/>
            <p:cNvSpPr/>
            <p:nvPr/>
          </p:nvSpPr>
          <p:spPr>
            <a:xfrm>
              <a:off x="5043041" y="1156710"/>
              <a:ext cx="748160" cy="439861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49486" y="1156710"/>
              <a:ext cx="954535" cy="4398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8991" y="3312402"/>
            <a:ext cx="2625120" cy="675128"/>
            <a:chOff x="540358" y="3303626"/>
            <a:chExt cx="2625120" cy="675128"/>
          </a:xfrm>
        </p:grpSpPr>
        <p:sp>
          <p:nvSpPr>
            <p:cNvPr id="28" name="Rounded Rectangle 27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30481" y="1075819"/>
            <a:ext cx="2625120" cy="675128"/>
            <a:chOff x="540358" y="3303626"/>
            <a:chExt cx="2625120" cy="675128"/>
          </a:xfrm>
        </p:grpSpPr>
        <p:sp>
          <p:nvSpPr>
            <p:cNvPr id="32" name="Rounded Rectangle 31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7064528" y="4083853"/>
            <a:ext cx="1133223" cy="674915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1.8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2586 -0.331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17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7201 0.323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- Ease Of 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292"/>
            <a:ext cx="5609652" cy="4353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5534" y="3112305"/>
            <a:ext cx="3132255" cy="2110920"/>
            <a:chOff x="1712686" y="1937656"/>
            <a:chExt cx="2699657" cy="1694391"/>
          </a:xfrm>
        </p:grpSpPr>
        <p:sp>
          <p:nvSpPr>
            <p:cNvPr id="5" name="Rounded Rectangle 4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8950" y="3262715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38" y="2406291"/>
            <a:ext cx="5548205" cy="43535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3714" y="3112305"/>
            <a:ext cx="3097946" cy="2106588"/>
            <a:chOff x="1712686" y="1937656"/>
            <a:chExt cx="2699658" cy="1690914"/>
          </a:xfrm>
        </p:grpSpPr>
        <p:sp>
          <p:nvSpPr>
            <p:cNvPr id="12" name="Rounded Rectangle 11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8951" y="3259238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3381" y="6382453"/>
            <a:ext cx="2245590" cy="3773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9892" y="6382453"/>
            <a:ext cx="2245590" cy="37737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PRD MACHINE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0358" y="3303626"/>
            <a:ext cx="2625120" cy="675128"/>
            <a:chOff x="540358" y="3303626"/>
            <a:chExt cx="2625120" cy="675128"/>
          </a:xfrm>
        </p:grpSpPr>
        <p:sp>
          <p:nvSpPr>
            <p:cNvPr id="17" name="Rounded Rectangle 16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40357" y="4083854"/>
            <a:ext cx="1133223" cy="67491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0" y="753089"/>
            <a:ext cx="820390" cy="34251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049486" y="1156710"/>
            <a:ext cx="1741715" cy="439861"/>
            <a:chOff x="4049486" y="1156710"/>
            <a:chExt cx="1741715" cy="439861"/>
          </a:xfrm>
        </p:grpSpPr>
        <p:sp>
          <p:nvSpPr>
            <p:cNvPr id="22" name="Rounded Rectangle 21"/>
            <p:cNvSpPr/>
            <p:nvPr/>
          </p:nvSpPr>
          <p:spPr>
            <a:xfrm>
              <a:off x="5043041" y="1156710"/>
              <a:ext cx="748160" cy="439861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49486" y="1156710"/>
              <a:ext cx="954535" cy="4398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0358" y="3303519"/>
            <a:ext cx="2625120" cy="675128"/>
            <a:chOff x="540358" y="3303626"/>
            <a:chExt cx="2625120" cy="675128"/>
          </a:xfrm>
        </p:grpSpPr>
        <p:sp>
          <p:nvSpPr>
            <p:cNvPr id="28" name="Rounded Rectangle 27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30481" y="1075819"/>
            <a:ext cx="2625120" cy="675128"/>
            <a:chOff x="540358" y="3303626"/>
            <a:chExt cx="2625120" cy="675128"/>
          </a:xfrm>
        </p:grpSpPr>
        <p:sp>
          <p:nvSpPr>
            <p:cNvPr id="32" name="Rounded Rectangle 31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7064528" y="4083853"/>
            <a:ext cx="1133223" cy="674915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1.8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72" y="3154942"/>
            <a:ext cx="1669709" cy="16697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3686" y="3446154"/>
            <a:ext cx="2815950" cy="1238293"/>
            <a:chOff x="6929795" y="753089"/>
            <a:chExt cx="2815950" cy="1238293"/>
          </a:xfrm>
        </p:grpSpPr>
        <p:grpSp>
          <p:nvGrpSpPr>
            <p:cNvPr id="35" name="Group 34"/>
            <p:cNvGrpSpPr/>
            <p:nvPr/>
          </p:nvGrpSpPr>
          <p:grpSpPr>
            <a:xfrm>
              <a:off x="6929795" y="753089"/>
              <a:ext cx="2815950" cy="1238293"/>
              <a:chOff x="766601" y="617557"/>
              <a:chExt cx="2368046" cy="1095528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26431" y="824663"/>
                <a:ext cx="1776892" cy="811481"/>
                <a:chOff x="791584" y="701441"/>
                <a:chExt cx="1776892" cy="811481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44" name="Rounded Rectangle 43"/>
            <p:cNvSpPr/>
            <p:nvPr/>
          </p:nvSpPr>
          <p:spPr>
            <a:xfrm>
              <a:off x="7353397" y="1408099"/>
              <a:ext cx="834654" cy="28886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Java 1.7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7" y="155824"/>
            <a:ext cx="2140692" cy="128688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7424" y="2839230"/>
            <a:ext cx="2845833" cy="2185241"/>
            <a:chOff x="319645" y="914401"/>
            <a:chExt cx="2845833" cy="218524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9941" y="584105"/>
              <a:ext cx="2185241" cy="2845833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752092" y="1742530"/>
              <a:ext cx="2052734" cy="917230"/>
              <a:chOff x="7399772" y="495557"/>
              <a:chExt cx="2112982" cy="91723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399772" y="495557"/>
                <a:ext cx="2112982" cy="917230"/>
                <a:chOff x="791584" y="701441"/>
                <a:chExt cx="1776892" cy="811481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54" name="Rounded Rectangle 53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ounded Rectangle 54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7" name="Rounded Rectangle 46"/>
              <p:cNvSpPr/>
              <p:nvPr/>
            </p:nvSpPr>
            <p:spPr>
              <a:xfrm>
                <a:off x="7514398" y="916472"/>
                <a:ext cx="834654" cy="288861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Java 1.7</a:t>
                </a: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467503" y="951497"/>
            <a:ext cx="2845833" cy="2185241"/>
            <a:chOff x="319645" y="914401"/>
            <a:chExt cx="2845833" cy="2185241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9941" y="584105"/>
              <a:ext cx="2185241" cy="2845833"/>
            </a:xfrm>
            <a:prstGeom prst="rect">
              <a:avLst/>
            </a:prstGeom>
          </p:spPr>
        </p:pic>
        <p:grpSp>
          <p:nvGrpSpPr>
            <p:cNvPr id="58" name="Group 57"/>
            <p:cNvGrpSpPr/>
            <p:nvPr/>
          </p:nvGrpSpPr>
          <p:grpSpPr>
            <a:xfrm>
              <a:off x="752092" y="1742530"/>
              <a:ext cx="2052734" cy="917230"/>
              <a:chOff x="7399772" y="495557"/>
              <a:chExt cx="2112982" cy="917230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7399772" y="495557"/>
                <a:ext cx="2112982" cy="917230"/>
                <a:chOff x="791584" y="701441"/>
                <a:chExt cx="1776892" cy="811481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0" name="Rounded Rectangle 59"/>
              <p:cNvSpPr/>
              <p:nvPr/>
            </p:nvSpPr>
            <p:spPr>
              <a:xfrm>
                <a:off x="7514398" y="916472"/>
                <a:ext cx="834654" cy="288861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Java 1.7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994711" y="3595209"/>
            <a:ext cx="2815950" cy="1238293"/>
            <a:chOff x="6929795" y="753089"/>
            <a:chExt cx="2815950" cy="1238293"/>
          </a:xfrm>
        </p:grpSpPr>
        <p:grpSp>
          <p:nvGrpSpPr>
            <p:cNvPr id="68" name="Group 67"/>
            <p:cNvGrpSpPr/>
            <p:nvPr/>
          </p:nvGrpSpPr>
          <p:grpSpPr>
            <a:xfrm>
              <a:off x="6929795" y="753089"/>
              <a:ext cx="2815950" cy="1238293"/>
              <a:chOff x="766601" y="617557"/>
              <a:chExt cx="2368046" cy="10955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1026431" y="824663"/>
                <a:ext cx="1776892" cy="811481"/>
                <a:chOff x="791584" y="701441"/>
                <a:chExt cx="1776892" cy="811481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76" name="Rounded Rectangle 75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Rounded Rectangle 76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69" name="Rounded Rectangle 68"/>
            <p:cNvSpPr/>
            <p:nvPr/>
          </p:nvSpPr>
          <p:spPr>
            <a:xfrm>
              <a:off x="7353397" y="1408099"/>
              <a:ext cx="834654" cy="28886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Java 1.7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6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2586 -0.331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-1655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7201 0.323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25456 -0.2729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28294 0.3108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1" y="1553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3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19" grpId="1" animBg="1"/>
      <p:bldP spid="34" grpId="0" animBg="1"/>
      <p:bldP spid="34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pic>
        <p:nvPicPr>
          <p:cNvPr id="1026" name="Picture 2" descr="https://docs.docker.com/engine/images/engine-components-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35" y="1988502"/>
            <a:ext cx="7159528" cy="468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8" y="135603"/>
            <a:ext cx="1581150" cy="381000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1541929" y="22328"/>
            <a:ext cx="8193741" cy="1980781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THOUGHT ABOUT IT I THINK IT IS BETTER WE HAVE THE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“VOTE NOW”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BUTTON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293680"/>
            <a:ext cx="8337176" cy="4564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70" y="2293680"/>
            <a:ext cx="2456330" cy="45643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0399057" y="1197964"/>
            <a:ext cx="1721224" cy="1251709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8" name="Notched Right Arrow 17"/>
          <p:cNvSpPr/>
          <p:nvPr/>
        </p:nvSpPr>
        <p:spPr>
          <a:xfrm>
            <a:off x="806824" y="3460376"/>
            <a:ext cx="1452282" cy="709344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81" y="1726227"/>
            <a:ext cx="9550037" cy="5131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59" y="2873829"/>
            <a:ext cx="1801041" cy="3722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2873829"/>
            <a:ext cx="1996986" cy="3722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4" y="2083253"/>
            <a:ext cx="2693666" cy="2619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17" y="1869892"/>
            <a:ext cx="2947028" cy="2619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5" y="2523714"/>
            <a:ext cx="2095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7086" y="1429431"/>
            <a:ext cx="9477828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dirty="0" smtClean="0"/>
              <a:t>eature </a:t>
            </a:r>
            <a:r>
              <a:rPr lang="en-US" sz="2400" dirty="0"/>
              <a:t>of the </a:t>
            </a:r>
            <a:r>
              <a:rPr lang="en-US" sz="2400" dirty="0" smtClean="0"/>
              <a:t>Linux kernel</a:t>
            </a:r>
            <a:r>
              <a:rPr lang="en-US" sz="2400" dirty="0"/>
              <a:t> that partitions kernel </a:t>
            </a:r>
            <a:r>
              <a:rPr lang="en-US" sz="2400" dirty="0" smtClean="0"/>
              <a:t>resources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2689453"/>
            <a:ext cx="724262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261261" y="1382372"/>
            <a:ext cx="10515581" cy="5453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28" y="89703"/>
            <a:ext cx="10515600" cy="1325563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7374" y="402096"/>
            <a:ext cx="5759468" cy="6707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of the </a:t>
            </a:r>
            <a:r>
              <a:rPr lang="en-US" dirty="0" smtClean="0"/>
              <a:t>Linux kernel</a:t>
            </a:r>
            <a:r>
              <a:rPr lang="en-US" dirty="0"/>
              <a:t> that partitions kernel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3700" y="2588324"/>
            <a:ext cx="754744" cy="7547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63885" y="3714980"/>
            <a:ext cx="754744" cy="754744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1010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913069" y="1445545"/>
            <a:ext cx="754744" cy="936061"/>
            <a:chOff x="4963885" y="1473310"/>
            <a:chExt cx="754744" cy="936061"/>
          </a:xfrm>
        </p:grpSpPr>
        <p:sp>
          <p:nvSpPr>
            <p:cNvPr id="7" name="Rectangle 6"/>
            <p:cNvSpPr/>
            <p:nvPr/>
          </p:nvSpPr>
          <p:spPr>
            <a:xfrm>
              <a:off x="4963885" y="1473310"/>
              <a:ext cx="754744" cy="754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7" idx="2"/>
            </p:cNvCxnSpPr>
            <p:nvPr/>
          </p:nvCxnSpPr>
          <p:spPr>
            <a:xfrm>
              <a:off x="5341257" y="2228054"/>
              <a:ext cx="0" cy="181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611072" y="2402789"/>
            <a:ext cx="4484928" cy="178953"/>
            <a:chOff x="1611072" y="2402789"/>
            <a:chExt cx="4484928" cy="17895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611072" y="2409371"/>
              <a:ext cx="44849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618317" y="2402789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718628" y="2409371"/>
            <a:ext cx="754744" cy="933697"/>
            <a:chOff x="5718628" y="2409371"/>
            <a:chExt cx="754744" cy="933697"/>
          </a:xfrm>
        </p:grpSpPr>
        <p:sp>
          <p:nvSpPr>
            <p:cNvPr id="9" name="Rectangle 8"/>
            <p:cNvSpPr/>
            <p:nvPr/>
          </p:nvSpPr>
          <p:spPr>
            <a:xfrm>
              <a:off x="5718628" y="2588324"/>
              <a:ext cx="754744" cy="754744"/>
            </a:xfrm>
            <a:prstGeom prst="rect">
              <a:avLst/>
            </a:prstGeom>
            <a:solidFill>
              <a:srgbClr val="FF9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1009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096000" y="2409371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194625" y="2402790"/>
            <a:ext cx="754744" cy="933696"/>
            <a:chOff x="4194625" y="2402790"/>
            <a:chExt cx="754744" cy="933696"/>
          </a:xfrm>
        </p:grpSpPr>
        <p:sp>
          <p:nvSpPr>
            <p:cNvPr id="8" name="Rectangle 7"/>
            <p:cNvSpPr/>
            <p:nvPr/>
          </p:nvSpPr>
          <p:spPr>
            <a:xfrm>
              <a:off x="4194625" y="2581742"/>
              <a:ext cx="754744" cy="754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…..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593750" y="2402790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2721423" y="2405179"/>
            <a:ext cx="754744" cy="937889"/>
            <a:chOff x="2721423" y="2405179"/>
            <a:chExt cx="754744" cy="937889"/>
          </a:xfrm>
        </p:grpSpPr>
        <p:sp>
          <p:nvSpPr>
            <p:cNvPr id="10" name="Rectangle 9"/>
            <p:cNvSpPr/>
            <p:nvPr/>
          </p:nvSpPr>
          <p:spPr>
            <a:xfrm>
              <a:off x="2721423" y="2588324"/>
              <a:ext cx="754744" cy="754744"/>
            </a:xfrm>
            <a:prstGeom prst="rect">
              <a:avLst/>
            </a:prstGeom>
            <a:solidFill>
              <a:srgbClr val="00CC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098795" y="2405179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7445829" y="3505878"/>
            <a:ext cx="754744" cy="954824"/>
            <a:chOff x="7445829" y="3505878"/>
            <a:chExt cx="754744" cy="954824"/>
          </a:xfrm>
        </p:grpSpPr>
        <p:sp>
          <p:nvSpPr>
            <p:cNvPr id="13" name="Rectangle 12"/>
            <p:cNvSpPr/>
            <p:nvPr/>
          </p:nvSpPr>
          <p:spPr>
            <a:xfrm>
              <a:off x="7445829" y="3705958"/>
              <a:ext cx="754744" cy="754744"/>
            </a:xfrm>
            <a:prstGeom prst="rect">
              <a:avLst/>
            </a:prstGeom>
            <a:solidFill>
              <a:srgbClr val="FF9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1011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15928" y="3505878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341257" y="3338964"/>
            <a:ext cx="2481944" cy="353127"/>
            <a:chOff x="5341257" y="3338964"/>
            <a:chExt cx="2481944" cy="353127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6095980" y="3338964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341257" y="3517917"/>
              <a:ext cx="24819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355755" y="3513138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11001087" y="1563517"/>
            <a:ext cx="915141" cy="7186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Firefox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976428" y="2402789"/>
            <a:ext cx="939800" cy="718683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976409" y="3309847"/>
            <a:ext cx="954328" cy="718683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33014" y="1768634"/>
            <a:ext cx="1582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HOST OS</a:t>
            </a:r>
            <a:endParaRPr lang="en-US" sz="2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352022" y="3866023"/>
            <a:ext cx="196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Container PID</a:t>
            </a:r>
            <a:endParaRPr lang="en-US" sz="20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855354" y="3875942"/>
            <a:ext cx="196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Container PID</a:t>
            </a:r>
            <a:endParaRPr lang="en-US" sz="2000" b="1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99" y="4663121"/>
            <a:ext cx="3067478" cy="2154689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4209141" y="4492853"/>
            <a:ext cx="2264231" cy="2193962"/>
            <a:chOff x="4209141" y="4492853"/>
            <a:chExt cx="2264231" cy="2193962"/>
          </a:xfrm>
        </p:grpSpPr>
        <p:sp>
          <p:nvSpPr>
            <p:cNvPr id="14" name="Rectangle 13"/>
            <p:cNvSpPr/>
            <p:nvPr/>
          </p:nvSpPr>
          <p:spPr>
            <a:xfrm>
              <a:off x="4963885" y="4775234"/>
              <a:ext cx="754744" cy="727960"/>
            </a:xfrm>
            <a:prstGeom prst="rect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09141" y="5958855"/>
              <a:ext cx="754744" cy="727960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18628" y="5958855"/>
              <a:ext cx="754744" cy="727960"/>
            </a:xfrm>
            <a:prstGeom prst="rect">
              <a:avLst/>
            </a:prstGeom>
            <a:solidFill>
              <a:srgbClr val="FF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5348494" y="4492853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341239" y="5501599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93750" y="5769502"/>
              <a:ext cx="15022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16" idx="0"/>
            </p:cNvCxnSpPr>
            <p:nvPr/>
          </p:nvCxnSpPr>
          <p:spPr>
            <a:xfrm>
              <a:off x="6088727" y="5770112"/>
              <a:ext cx="7273" cy="18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586500" y="5777372"/>
              <a:ext cx="7273" cy="18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39" y="4648742"/>
            <a:ext cx="3057952" cy="2169068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7445829" y="4485593"/>
            <a:ext cx="1908630" cy="2201222"/>
            <a:chOff x="7445829" y="4485593"/>
            <a:chExt cx="1908630" cy="2201222"/>
          </a:xfrm>
        </p:grpSpPr>
        <p:sp>
          <p:nvSpPr>
            <p:cNvPr id="17" name="Rectangle 16"/>
            <p:cNvSpPr/>
            <p:nvPr/>
          </p:nvSpPr>
          <p:spPr>
            <a:xfrm>
              <a:off x="7445829" y="4738982"/>
              <a:ext cx="754744" cy="727960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99715" y="5958855"/>
              <a:ext cx="754744" cy="727960"/>
            </a:xfrm>
            <a:prstGeom prst="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23188" y="4485593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823182" y="5726025"/>
              <a:ext cx="1132132" cy="144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7" idx="2"/>
            </p:cNvCxnSpPr>
            <p:nvPr/>
          </p:nvCxnSpPr>
          <p:spPr>
            <a:xfrm flipH="1">
              <a:off x="7823182" y="5466942"/>
              <a:ext cx="19" cy="2735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8955314" y="5740466"/>
              <a:ext cx="7259" cy="225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32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72" grpId="0"/>
      <p:bldP spid="7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264228"/>
            <a:ext cx="97740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pid</a:t>
            </a:r>
            <a:r>
              <a:rPr lang="en-US" sz="2000" dirty="0"/>
              <a:t> namespace: Process isolation (PID: Process ID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net namespace: Managing network interfaces (NET: Networking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ipc</a:t>
            </a:r>
            <a:r>
              <a:rPr lang="en-US" sz="2000" dirty="0"/>
              <a:t> namespace: Managing access to IPC resources (IPC: </a:t>
            </a:r>
            <a:r>
              <a:rPr lang="en-US" sz="2000" dirty="0" err="1"/>
              <a:t>InterProcess</a:t>
            </a:r>
            <a:r>
              <a:rPr lang="en-US" sz="2000" dirty="0"/>
              <a:t> Communication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mnt</a:t>
            </a:r>
            <a:r>
              <a:rPr lang="en-US" sz="2000" dirty="0"/>
              <a:t> namespace: Managing </a:t>
            </a:r>
            <a:r>
              <a:rPr lang="en-US" sz="2000" dirty="0" err="1"/>
              <a:t>filesystem</a:t>
            </a:r>
            <a:r>
              <a:rPr lang="en-US" sz="2000" dirty="0"/>
              <a:t> mount points (MNT: Mount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uts</a:t>
            </a:r>
            <a:r>
              <a:rPr lang="en-US" sz="2000" dirty="0"/>
              <a:t> namespace: Isolating kernel and version identifiers. (UTS: Unix Timesharing System).</a:t>
            </a:r>
          </a:p>
        </p:txBody>
      </p:sp>
    </p:spTree>
    <p:extLst>
      <p:ext uri="{BB962C8B-B14F-4D97-AF65-F5344CB8AC3E}">
        <p14:creationId xmlns:p14="http://schemas.microsoft.com/office/powerpoint/2010/main" val="10556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2858" y="1690688"/>
            <a:ext cx="3207657" cy="805769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Let us take an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86" y="1690688"/>
            <a:ext cx="2991267" cy="31151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89524" y="3045601"/>
            <a:ext cx="1279562" cy="464457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GB RAM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9524" y="2503714"/>
            <a:ext cx="1279562" cy="464457"/>
          </a:xfrm>
          <a:prstGeom prst="round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CPU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0571" y="5326742"/>
            <a:ext cx="5094514" cy="1219200"/>
          </a:xfrm>
          <a:prstGeom prst="cloud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How does the system allocate the resources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Double Brace 9"/>
          <p:cNvSpPr/>
          <p:nvPr/>
        </p:nvSpPr>
        <p:spPr>
          <a:xfrm>
            <a:off x="5874829" y="5521760"/>
            <a:ext cx="1954476" cy="6096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It uses </a:t>
            </a:r>
            <a:r>
              <a:rPr lang="en-US" sz="2000" b="1" dirty="0" err="1" smtClean="0"/>
              <a:t>CGroups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245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2858" y="1690688"/>
            <a:ext cx="3207657" cy="805769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Let us take an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86" y="1690688"/>
            <a:ext cx="2991267" cy="31151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89524" y="3045601"/>
            <a:ext cx="1279562" cy="464457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GB RAM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9524" y="2503714"/>
            <a:ext cx="1279562" cy="464457"/>
          </a:xfrm>
          <a:prstGeom prst="round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CPU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0571" y="5326742"/>
            <a:ext cx="5094514" cy="1219200"/>
          </a:xfrm>
          <a:prstGeom prst="cloud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How does the system allocate the resources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Double Brace 9"/>
          <p:cNvSpPr/>
          <p:nvPr/>
        </p:nvSpPr>
        <p:spPr>
          <a:xfrm>
            <a:off x="5874829" y="5521760"/>
            <a:ext cx="1954476" cy="6096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It uses </a:t>
            </a:r>
            <a:r>
              <a:rPr lang="en-US" sz="2000" b="1" dirty="0" err="1" smtClean="0"/>
              <a:t>CGroups</a:t>
            </a: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0585" y="1767913"/>
            <a:ext cx="2991267" cy="2136429"/>
            <a:chOff x="766601" y="617557"/>
            <a:chExt cx="2368046" cy="10955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1" y="617557"/>
              <a:ext cx="2368046" cy="109552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026431" y="824663"/>
              <a:ext cx="1776892" cy="835717"/>
              <a:chOff x="791584" y="701441"/>
              <a:chExt cx="1776892" cy="835717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791584" y="701441"/>
                <a:ext cx="1776892" cy="723432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882848" y="786283"/>
                <a:ext cx="1610878" cy="750875"/>
                <a:chOff x="882848" y="786283"/>
                <a:chExt cx="1610878" cy="750875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1484572" y="1229382"/>
                  <a:ext cx="56259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882848" y="786283"/>
                  <a:ext cx="1610878" cy="347695"/>
                  <a:chOff x="9433662" y="1656982"/>
                  <a:chExt cx="1276696" cy="510835"/>
                </a:xfrm>
              </p:grpSpPr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99FF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6428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Mount</a:t>
            </a:r>
            <a:endParaRPr lang="en-US" dirty="0"/>
          </a:p>
        </p:txBody>
      </p:sp>
      <p:pic>
        <p:nvPicPr>
          <p:cNvPr id="23554" name="Picture 2" descr="https://cdn-images-1.medium.com/max/1600/1*hZgRPWerZVbaGT8jJiJZV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89" y="1320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3" y="961072"/>
            <a:ext cx="11561430" cy="55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.scoop.it/bmExZyvGWidultcwx9hCb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" y="0"/>
            <a:ext cx="11999782" cy="67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030387" y="2803161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8080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13422" y="5668782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7070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91921" y="3357797"/>
            <a:ext cx="2578309" cy="7345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Default Bridge Docker0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3225" y="569628"/>
            <a:ext cx="4661941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77723" y="2713221"/>
            <a:ext cx="2675746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20521" y="2803161"/>
            <a:ext cx="2675746" cy="528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46873" y="554638"/>
            <a:ext cx="4661941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18148" y="2570814"/>
            <a:ext cx="3766280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72189" y="5516380"/>
            <a:ext cx="3000202" cy="63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.scoop.it/bmExZyvGWidultcwx9hCb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" y="0"/>
            <a:ext cx="11999782" cy="67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060367" y="2803161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8080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43402" y="5668782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7070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53" y="3282847"/>
            <a:ext cx="6448660" cy="1788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90" y="2595801"/>
            <a:ext cx="2895993" cy="1788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18" y="2595801"/>
            <a:ext cx="9525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254" y="2595801"/>
            <a:ext cx="95250" cy="106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01169" y="3532687"/>
            <a:ext cx="1678898" cy="51466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LondonBridge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0775" y="3532687"/>
            <a:ext cx="1678898" cy="514660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OldBridge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230224" y="4369642"/>
            <a:ext cx="2563078" cy="1373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30224" y="4047347"/>
            <a:ext cx="0" cy="33728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985588" y="4047347"/>
            <a:ext cx="0" cy="33728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525484" y="4356514"/>
            <a:ext cx="2443740" cy="26862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49" y="4656093"/>
            <a:ext cx="229964" cy="415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563" y="4113167"/>
            <a:ext cx="808921" cy="5429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80" y="848197"/>
            <a:ext cx="1394085" cy="13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 AGAIN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284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19950" y="0"/>
            <a:ext cx="11546543" cy="6599507"/>
            <a:chOff x="519950" y="0"/>
            <a:chExt cx="11546543" cy="65995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32" name="Rounded Rectangle 3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ounded Rectangle 3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8" name="Group 7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47" name="Rounded Rectangle 46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Rounded Rectangle 47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5396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1668" y="0"/>
            <a:ext cx="8157886" cy="3245224"/>
            <a:chOff x="519950" y="0"/>
            <a:chExt cx="11546543" cy="6599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7" name="Group 6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14" name="Rounded Rectangle 13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Rounded Rectangle 14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4" name="Group 23"/>
          <p:cNvGrpSpPr/>
          <p:nvPr/>
        </p:nvGrpSpPr>
        <p:grpSpPr>
          <a:xfrm>
            <a:off x="555073" y="3612776"/>
            <a:ext cx="8157886" cy="3245224"/>
            <a:chOff x="519950" y="0"/>
            <a:chExt cx="11546543" cy="659950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27" name="Group 26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34" name="Rounded Rectangle 33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9838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g.scoop.it/1nNoIXGkJiDax7l5g5GxH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9" y="1020948"/>
            <a:ext cx="9849037" cy="51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0165" y="5056093"/>
            <a:ext cx="7763435" cy="466165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dthoverlay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1363" y="3388659"/>
            <a:ext cx="1362636" cy="4619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uting mesh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193"/>
            <a:ext cx="12096206" cy="63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guru99.com/images/1/040419_0544_PuppetTutor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3" y="220849"/>
            <a:ext cx="11139954" cy="66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93459" y="0"/>
            <a:ext cx="1918447" cy="682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84142" y="-1"/>
            <a:ext cx="2393576" cy="682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307" y="292566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83307" y="2932237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3307" y="5518121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7776883" y="2761129"/>
            <a:ext cx="2030505" cy="15060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Sends Certificates</a:t>
            </a:r>
          </a:p>
          <a:p>
            <a:pPr algn="ctr"/>
            <a:r>
              <a:rPr lang="en-US" dirty="0" smtClean="0"/>
              <a:t>To master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983877" y="5004284"/>
            <a:ext cx="2030505" cy="15060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</a:p>
          <a:p>
            <a:pPr algn="ctr"/>
            <a:r>
              <a:rPr lang="en-US" dirty="0" smtClean="0"/>
              <a:t>Signs the certificates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3307" y="0"/>
            <a:ext cx="2393576" cy="682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8" grpId="0" animBg="1"/>
      <p:bldP spid="9" grpId="0" animBg="1"/>
      <p:bldP spid="5" grpId="0" animBg="1"/>
      <p:bldP spid="11" grpId="0" animBg="1"/>
      <p:bldP spid="11" grpId="1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ww.guru99.com/images/1/040419_0544_PuppetTutor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0" y="459628"/>
            <a:ext cx="10476566" cy="606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599300"/>
            <a:ext cx="1211570" cy="1211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2885615"/>
            <a:ext cx="1211570" cy="1211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4875465"/>
            <a:ext cx="1211570" cy="12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56836 0.28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24" y="142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56094 -0.025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47" y="-12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55651 -0.310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26" y="-15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guru99.com/images/1/040419_0544_PuppetTutor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9" y="150346"/>
            <a:ext cx="10279343" cy="63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guru99.com/images/1/040419_0544_PuppetTutor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83964"/>
            <a:ext cx="10404849" cy="64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guru99.com/images/1/040419_0544_PuppetTutor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7" y="570284"/>
            <a:ext cx="10781366" cy="59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" y="896050"/>
            <a:ext cx="2605157" cy="141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19" y="896050"/>
            <a:ext cx="2605157" cy="141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7" y="896050"/>
            <a:ext cx="2605157" cy="1418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5" y="895210"/>
            <a:ext cx="2605157" cy="141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32" y="895210"/>
            <a:ext cx="2605157" cy="141810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6200000" flipV="1">
            <a:off x="2845895" y="135179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6909568" y="1368880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V="1">
            <a:off x="3849389" y="2373215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5894290" y="2363830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930321" y="3331040"/>
            <a:ext cx="2040756" cy="698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/>
          <p:cNvSpPr/>
          <p:nvPr/>
        </p:nvSpPr>
        <p:spPr>
          <a:xfrm>
            <a:off x="434943" y="3980329"/>
            <a:ext cx="3430485" cy="1524000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Need 5 virtual machines to be provisioned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7021" y="3980329"/>
            <a:ext cx="4093568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Install OS Patch in All Systems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24025" y="3713489"/>
            <a:ext cx="2180664" cy="302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248585" y="3856924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172.31.29.234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48584" y="4320332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172.1.2.119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48583" y="477787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172.3.3.13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60718" y="5217479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172.1.9.4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60718" y="5675017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172.1.2.42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48582" y="6132555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…………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7820" y="50354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172.31.29.234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03042" y="50270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172.1.2.119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76193" y="499313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172.3.3.13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95443" y="506972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172.1.9.4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075170" y="500911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172.1.2.42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01" y="1038059"/>
            <a:ext cx="713420" cy="7134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16" y="1037219"/>
            <a:ext cx="713420" cy="7134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4" y="1061929"/>
            <a:ext cx="713420" cy="71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2" y="1046819"/>
            <a:ext cx="713420" cy="713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30" y="1063693"/>
            <a:ext cx="713420" cy="713420"/>
          </a:xfrm>
          <a:prstGeom prst="rect">
            <a:avLst/>
          </a:prstGeom>
        </p:spPr>
      </p:pic>
      <p:pic>
        <p:nvPicPr>
          <p:cNvPr id="1026" name="Picture 2" descr="Image result for confused computer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15" y="3888372"/>
            <a:ext cx="2309270" cy="17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ular Callout 44"/>
          <p:cNvSpPr/>
          <p:nvPr/>
        </p:nvSpPr>
        <p:spPr>
          <a:xfrm>
            <a:off x="7993771" y="4954369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Deploy Application ex: leave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7993770" y="5937054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Security Compliance ex: firewall 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397661" y="5799567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Orchestration ex: Shutdown 2,4 while upgrading 1,3,5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586553" y="21885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52910" y="15093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5719604" y="728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7785625" y="24477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9765489" y="2437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66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5" grpId="0" animBg="1"/>
      <p:bldP spid="46" grpId="0" animBg="1"/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56653</TotalTime>
  <Words>4087</Words>
  <Application>Microsoft Office PowerPoint</Application>
  <PresentationFormat>Widescreen</PresentationFormat>
  <Paragraphs>1162</Paragraphs>
  <Slides>119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5" baseType="lpstr">
      <vt:lpstr>Arial</vt:lpstr>
      <vt:lpstr>Calibri</vt:lpstr>
      <vt:lpstr>Calibri Light</vt:lpstr>
      <vt:lpstr>Consolas</vt:lpstr>
      <vt:lpstr>lato</vt:lpstr>
      <vt:lpstr>Office Theme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understands only 0’s and 1’s</vt:lpstr>
      <vt:lpstr>PowerPoint Presentation</vt:lpstr>
      <vt:lpstr>What we will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Maven Works</vt:lpstr>
      <vt:lpstr>PowerPoint Presentation</vt:lpstr>
      <vt:lpstr>How Maven Works</vt:lpstr>
      <vt:lpstr>Lets us add a plugin in pom</vt:lpstr>
      <vt:lpstr>PowerPoint Presentation</vt:lpstr>
      <vt:lpstr>Create a user Linux</vt:lpstr>
      <vt:lpstr>chmod</vt:lpstr>
      <vt:lpstr>chmod</vt:lpstr>
      <vt:lpstr>chmod</vt:lpstr>
      <vt:lpstr>Computer understands only 0’s and 1’s</vt:lpstr>
      <vt:lpstr>PowerPoint Presentation</vt:lpstr>
      <vt:lpstr>chmod</vt:lpstr>
      <vt:lpstr>PowerPoint Presentation</vt:lpstr>
      <vt:lpstr>PowerPoint Presentation</vt:lpstr>
      <vt:lpstr>Chown</vt:lpstr>
      <vt:lpstr>PowerPoint Presentation</vt:lpstr>
      <vt:lpstr>PowerPoint Presentation</vt:lpstr>
      <vt:lpstr>PowerPoint Presentation</vt:lpstr>
      <vt:lpstr>PowerPoint Presentation</vt:lpstr>
      <vt:lpstr>WHY JENKINS SLAVE</vt:lpstr>
      <vt:lpstr>JENKINS SLAVE</vt:lpstr>
      <vt:lpstr>Jenkins Plugins</vt:lpstr>
      <vt:lpstr>PowerPoint Presentation</vt:lpstr>
      <vt:lpstr>PowerPoint Presentation</vt:lpstr>
      <vt:lpstr>Jenkins DSL Plugin</vt:lpstr>
      <vt:lpstr>Jenkins Pipeline</vt:lpstr>
      <vt:lpstr>PowerPoint Presentation</vt:lpstr>
      <vt:lpstr>agent</vt:lpstr>
      <vt:lpstr>stages</vt:lpstr>
      <vt:lpstr>steps</vt:lpstr>
      <vt:lpstr>post</vt:lpstr>
      <vt:lpstr>environment</vt:lpstr>
      <vt:lpstr>options</vt:lpstr>
      <vt:lpstr>parameters</vt:lpstr>
      <vt:lpstr>triggers</vt:lpstr>
      <vt:lpstr>tools</vt:lpstr>
      <vt:lpstr>input</vt:lpstr>
      <vt:lpstr>when</vt:lpstr>
      <vt:lpstr>PowerPoint Presentation</vt:lpstr>
      <vt:lpstr>PowerPoint Presentation</vt:lpstr>
      <vt:lpstr>Virtualization</vt:lpstr>
      <vt:lpstr>Containerization</vt:lpstr>
      <vt:lpstr>Docker - Ease Of Use</vt:lpstr>
      <vt:lpstr>Docker - Ease Of Use</vt:lpstr>
      <vt:lpstr>Docker Engine</vt:lpstr>
      <vt:lpstr>Architecture</vt:lpstr>
      <vt:lpstr>Namespaces</vt:lpstr>
      <vt:lpstr>Namespaces</vt:lpstr>
      <vt:lpstr>Namespaces</vt:lpstr>
      <vt:lpstr>CGroups</vt:lpstr>
      <vt:lpstr>CGroups</vt:lpstr>
      <vt:lpstr>Union Mount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 PLAYBOOKS</vt:lpstr>
      <vt:lpstr>ANSIBLE Playbook</vt:lpstr>
      <vt:lpstr>Ansible Playbook</vt:lpstr>
      <vt:lpstr>Ansible Modules in Playbook</vt:lpstr>
      <vt:lpstr>RUN ANSIBLE</vt:lpstr>
      <vt:lpstr>MODULES</vt:lpstr>
      <vt:lpstr>PowerPoint Presentation</vt:lpstr>
      <vt:lpstr>VARIABLES</vt:lpstr>
      <vt:lpstr>CONDITIONALS</vt:lpstr>
      <vt:lpstr>LOOPS</vt:lpstr>
      <vt:lpstr>Include Tasks &amp; Variables</vt:lpstr>
      <vt:lpstr>Include Tasks &amp; Variables</vt:lpstr>
      <vt:lpstr>Roles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Alluru, Jitendra (Cognizant)</dc:creator>
  <cp:lastModifiedBy>Alluru, Jitendra (Cognizant)</cp:lastModifiedBy>
  <cp:revision>881</cp:revision>
  <dcterms:created xsi:type="dcterms:W3CDTF">2019-03-26T16:16:47Z</dcterms:created>
  <dcterms:modified xsi:type="dcterms:W3CDTF">2019-05-05T16:38:19Z</dcterms:modified>
</cp:coreProperties>
</file>